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Default Extension="doc" ContentType="application/msword"/>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02"/>
  </p:notesMasterIdLst>
  <p:handoutMasterIdLst>
    <p:handoutMasterId r:id="rId103"/>
  </p:handoutMasterIdLst>
  <p:sldIdLst>
    <p:sldId id="256" r:id="rId2"/>
    <p:sldId id="257" r:id="rId3"/>
    <p:sldId id="386" r:id="rId4"/>
    <p:sldId id="357" r:id="rId5"/>
    <p:sldId id="261" r:id="rId6"/>
    <p:sldId id="262" r:id="rId7"/>
    <p:sldId id="263" r:id="rId8"/>
    <p:sldId id="264" r:id="rId9"/>
    <p:sldId id="265" r:id="rId10"/>
    <p:sldId id="266" r:id="rId11"/>
    <p:sldId id="267" r:id="rId12"/>
    <p:sldId id="358" r:id="rId13"/>
    <p:sldId id="268" r:id="rId14"/>
    <p:sldId id="269" r:id="rId15"/>
    <p:sldId id="270" r:id="rId16"/>
    <p:sldId id="271" r:id="rId17"/>
    <p:sldId id="272" r:id="rId18"/>
    <p:sldId id="373" r:id="rId19"/>
    <p:sldId id="374" r:id="rId20"/>
    <p:sldId id="375" r:id="rId21"/>
    <p:sldId id="376" r:id="rId22"/>
    <p:sldId id="377" r:id="rId23"/>
    <p:sldId id="378" r:id="rId24"/>
    <p:sldId id="379" r:id="rId25"/>
    <p:sldId id="275" r:id="rId26"/>
    <p:sldId id="278" r:id="rId27"/>
    <p:sldId id="359" r:id="rId28"/>
    <p:sldId id="279" r:id="rId29"/>
    <p:sldId id="280" r:id="rId30"/>
    <p:sldId id="281" r:id="rId31"/>
    <p:sldId id="282" r:id="rId32"/>
    <p:sldId id="380"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4" r:id="rId53"/>
    <p:sldId id="305" r:id="rId54"/>
    <p:sldId id="306" r:id="rId55"/>
    <p:sldId id="307" r:id="rId56"/>
    <p:sldId id="308" r:id="rId57"/>
    <p:sldId id="309" r:id="rId58"/>
    <p:sldId id="310" r:id="rId59"/>
    <p:sldId id="324" r:id="rId60"/>
    <p:sldId id="312" r:id="rId61"/>
    <p:sldId id="313" r:id="rId62"/>
    <p:sldId id="314" r:id="rId63"/>
    <p:sldId id="315" r:id="rId64"/>
    <p:sldId id="316" r:id="rId65"/>
    <p:sldId id="317" r:id="rId66"/>
    <p:sldId id="318" r:id="rId67"/>
    <p:sldId id="325" r:id="rId68"/>
    <p:sldId id="320" r:id="rId69"/>
    <p:sldId id="321" r:id="rId70"/>
    <p:sldId id="322" r:id="rId71"/>
    <p:sldId id="323" r:id="rId72"/>
    <p:sldId id="360" r:id="rId73"/>
    <p:sldId id="350" r:id="rId74"/>
    <p:sldId id="328" r:id="rId75"/>
    <p:sldId id="329" r:id="rId76"/>
    <p:sldId id="330" r:id="rId77"/>
    <p:sldId id="351" r:id="rId78"/>
    <p:sldId id="352" r:id="rId79"/>
    <p:sldId id="353" r:id="rId80"/>
    <p:sldId id="354" r:id="rId81"/>
    <p:sldId id="355" r:id="rId82"/>
    <p:sldId id="356" r:id="rId83"/>
    <p:sldId id="331" r:id="rId84"/>
    <p:sldId id="332" r:id="rId85"/>
    <p:sldId id="333" r:id="rId86"/>
    <p:sldId id="334" r:id="rId87"/>
    <p:sldId id="335" r:id="rId88"/>
    <p:sldId id="361" r:id="rId89"/>
    <p:sldId id="382" r:id="rId90"/>
    <p:sldId id="383" r:id="rId91"/>
    <p:sldId id="302" r:id="rId92"/>
    <p:sldId id="303" r:id="rId93"/>
    <p:sldId id="362" r:id="rId94"/>
    <p:sldId id="363" r:id="rId95"/>
    <p:sldId id="364" r:id="rId96"/>
    <p:sldId id="365" r:id="rId97"/>
    <p:sldId id="366" r:id="rId98"/>
    <p:sldId id="367" r:id="rId99"/>
    <p:sldId id="385" r:id="rId100"/>
    <p:sldId id="368" r:id="rId101"/>
  </p:sldIdLst>
  <p:sldSz cx="9144000" cy="6858000" type="screen4x3"/>
  <p:notesSz cx="9915525" cy="6786563"/>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50" d="100"/>
          <a:sy n="50" d="100"/>
        </p:scale>
        <p:origin x="-1267" y="-6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bwMode="auto">
          <a:xfrm>
            <a:off x="0" y="0"/>
            <a:ext cx="4297363" cy="338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01731" name="Rectangle 3"/>
          <p:cNvSpPr>
            <a:spLocks noGrp="1" noChangeArrowheads="1"/>
          </p:cNvSpPr>
          <p:nvPr>
            <p:ph type="dt" sz="quarter" idx="1"/>
          </p:nvPr>
        </p:nvSpPr>
        <p:spPr bwMode="auto">
          <a:xfrm>
            <a:off x="5618163" y="0"/>
            <a:ext cx="4295775" cy="338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01732" name="Rectangle 4"/>
          <p:cNvSpPr>
            <a:spLocks noGrp="1" noChangeArrowheads="1"/>
          </p:cNvSpPr>
          <p:nvPr>
            <p:ph type="ftr" sz="quarter" idx="2"/>
          </p:nvPr>
        </p:nvSpPr>
        <p:spPr bwMode="auto">
          <a:xfrm>
            <a:off x="0" y="6446838"/>
            <a:ext cx="4297363" cy="338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01733" name="Rectangle 5"/>
          <p:cNvSpPr>
            <a:spLocks noGrp="1" noChangeArrowheads="1"/>
          </p:cNvSpPr>
          <p:nvPr>
            <p:ph type="sldNum" sz="quarter" idx="3"/>
          </p:nvPr>
        </p:nvSpPr>
        <p:spPr bwMode="auto">
          <a:xfrm>
            <a:off x="5618163" y="6446838"/>
            <a:ext cx="4295775" cy="338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20685E4-0ED7-46EA-B85F-5FDB5947D34F}"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4297363" cy="338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8611" name="Rectangle 3"/>
          <p:cNvSpPr>
            <a:spLocks noGrp="1" noChangeArrowheads="1"/>
          </p:cNvSpPr>
          <p:nvPr>
            <p:ph type="dt" idx="1"/>
          </p:nvPr>
        </p:nvSpPr>
        <p:spPr bwMode="auto">
          <a:xfrm>
            <a:off x="5618163" y="0"/>
            <a:ext cx="4295775" cy="338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8612" name="Rectangle 4"/>
          <p:cNvSpPr>
            <a:spLocks noGrp="1" noRot="1" noChangeAspect="1" noChangeArrowheads="1" noTextEdit="1"/>
          </p:cNvSpPr>
          <p:nvPr>
            <p:ph type="sldImg" idx="2"/>
          </p:nvPr>
        </p:nvSpPr>
        <p:spPr bwMode="auto">
          <a:xfrm>
            <a:off x="3262313" y="508000"/>
            <a:ext cx="3395662" cy="2546350"/>
          </a:xfrm>
          <a:prstGeom prst="rect">
            <a:avLst/>
          </a:prstGeom>
          <a:noFill/>
          <a:ln w="9525">
            <a:solidFill>
              <a:srgbClr val="000000"/>
            </a:solidFill>
            <a:miter lim="800000"/>
            <a:headEnd/>
            <a:tailEnd/>
          </a:ln>
          <a:effectLst/>
        </p:spPr>
      </p:sp>
      <p:sp>
        <p:nvSpPr>
          <p:cNvPr id="68613" name="Rectangle 5"/>
          <p:cNvSpPr>
            <a:spLocks noGrp="1" noChangeArrowheads="1"/>
          </p:cNvSpPr>
          <p:nvPr>
            <p:ph type="body" sz="quarter" idx="3"/>
          </p:nvPr>
        </p:nvSpPr>
        <p:spPr bwMode="auto">
          <a:xfrm>
            <a:off x="992188" y="3224213"/>
            <a:ext cx="7932737" cy="3054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8614" name="Rectangle 6"/>
          <p:cNvSpPr>
            <a:spLocks noGrp="1" noChangeArrowheads="1"/>
          </p:cNvSpPr>
          <p:nvPr>
            <p:ph type="ftr" sz="quarter" idx="4"/>
          </p:nvPr>
        </p:nvSpPr>
        <p:spPr bwMode="auto">
          <a:xfrm>
            <a:off x="0" y="6446838"/>
            <a:ext cx="4297363" cy="338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8615" name="Rectangle 7"/>
          <p:cNvSpPr>
            <a:spLocks noGrp="1" noChangeArrowheads="1"/>
          </p:cNvSpPr>
          <p:nvPr>
            <p:ph type="sldNum" sz="quarter" idx="5"/>
          </p:nvPr>
        </p:nvSpPr>
        <p:spPr bwMode="auto">
          <a:xfrm>
            <a:off x="5618163" y="6446838"/>
            <a:ext cx="4295775" cy="338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93414BA-C9C4-40F0-81AB-3E205BF29C2F}"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0712AC-D2BB-4BB0-B4F4-664604152860}" type="slidenum">
              <a:rPr lang="en-US"/>
              <a:pPr/>
              <a:t>52</a:t>
            </a:fld>
            <a:endParaRPr lang="en-US"/>
          </a:p>
        </p:txBody>
      </p:sp>
      <p:sp>
        <p:nvSpPr>
          <p:cNvPr id="69634" name="Rectangle 2"/>
          <p:cNvSpPr>
            <a:spLocks noGrp="1" noRot="1" noChangeAspect="1" noChangeArrowheads="1" noTextEdit="1"/>
          </p:cNvSpPr>
          <p:nvPr>
            <p:ph type="sldImg"/>
          </p:nvPr>
        </p:nvSpPr>
        <p:spPr>
          <a:xfrm>
            <a:off x="3268663" y="515938"/>
            <a:ext cx="3373437" cy="2530475"/>
          </a:xfrm>
          <a:ln/>
        </p:spPr>
      </p:sp>
      <p:sp>
        <p:nvSpPr>
          <p:cNvPr id="69635"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005012-A8D0-4E9C-93B0-4A93CC31B123}" type="slidenum">
              <a:rPr lang="en-US"/>
              <a:pPr/>
              <a:t>62</a:t>
            </a:fld>
            <a:endParaRPr lang="en-US"/>
          </a:p>
        </p:txBody>
      </p:sp>
      <p:sp>
        <p:nvSpPr>
          <p:cNvPr id="90114" name="Rectangle 2"/>
          <p:cNvSpPr>
            <a:spLocks noGrp="1" noRot="1" noChangeAspect="1" noChangeArrowheads="1" noTextEdit="1"/>
          </p:cNvSpPr>
          <p:nvPr>
            <p:ph type="sldImg"/>
          </p:nvPr>
        </p:nvSpPr>
        <p:spPr>
          <a:xfrm>
            <a:off x="3306763" y="514350"/>
            <a:ext cx="3422650" cy="2566988"/>
          </a:xfrm>
          <a:ln/>
        </p:spPr>
      </p:sp>
      <p:sp>
        <p:nvSpPr>
          <p:cNvPr id="90115"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DC9724-F880-4D29-87FC-60D263474434}" type="slidenum">
              <a:rPr lang="en-US"/>
              <a:pPr/>
              <a:t>63</a:t>
            </a:fld>
            <a:endParaRPr lang="en-US"/>
          </a:p>
        </p:txBody>
      </p:sp>
      <p:sp>
        <p:nvSpPr>
          <p:cNvPr id="92162" name="Rectangle 2"/>
          <p:cNvSpPr>
            <a:spLocks noGrp="1" noRot="1" noChangeAspect="1" noChangeArrowheads="1" noTextEdit="1"/>
          </p:cNvSpPr>
          <p:nvPr>
            <p:ph type="sldImg"/>
          </p:nvPr>
        </p:nvSpPr>
        <p:spPr>
          <a:xfrm>
            <a:off x="3306763" y="514350"/>
            <a:ext cx="3422650" cy="2566988"/>
          </a:xfrm>
          <a:ln/>
        </p:spPr>
      </p:sp>
      <p:sp>
        <p:nvSpPr>
          <p:cNvPr id="92163"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985019-D70D-4A9A-B946-7313482BAB5F}" type="slidenum">
              <a:rPr lang="en-US"/>
              <a:pPr/>
              <a:t>64</a:t>
            </a:fld>
            <a:endParaRPr lang="en-US"/>
          </a:p>
        </p:txBody>
      </p:sp>
      <p:sp>
        <p:nvSpPr>
          <p:cNvPr id="94210" name="Rectangle 2"/>
          <p:cNvSpPr>
            <a:spLocks noGrp="1" noRot="1" noChangeAspect="1" noChangeArrowheads="1" noTextEdit="1"/>
          </p:cNvSpPr>
          <p:nvPr>
            <p:ph type="sldImg"/>
          </p:nvPr>
        </p:nvSpPr>
        <p:spPr>
          <a:xfrm>
            <a:off x="3268663" y="515938"/>
            <a:ext cx="3373437" cy="2530475"/>
          </a:xfrm>
          <a:ln/>
        </p:spPr>
      </p:sp>
      <p:sp>
        <p:nvSpPr>
          <p:cNvPr id="94211"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2888F8-FC00-4D7D-A17C-AE2549347427}" type="slidenum">
              <a:rPr lang="en-US"/>
              <a:pPr/>
              <a:t>65</a:t>
            </a:fld>
            <a:endParaRPr lang="en-US"/>
          </a:p>
        </p:txBody>
      </p:sp>
      <p:sp>
        <p:nvSpPr>
          <p:cNvPr id="96258" name="Rectangle 2"/>
          <p:cNvSpPr>
            <a:spLocks noGrp="1" noRot="1" noChangeAspect="1" noChangeArrowheads="1" noTextEdit="1"/>
          </p:cNvSpPr>
          <p:nvPr>
            <p:ph type="sldImg"/>
          </p:nvPr>
        </p:nvSpPr>
        <p:spPr>
          <a:xfrm>
            <a:off x="3306763" y="514350"/>
            <a:ext cx="3422650" cy="2566988"/>
          </a:xfrm>
          <a:ln/>
        </p:spPr>
      </p:sp>
      <p:sp>
        <p:nvSpPr>
          <p:cNvPr id="96259"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C65324-2F36-47AF-8194-6CC9E57A94DD}" type="slidenum">
              <a:rPr lang="en-US"/>
              <a:pPr/>
              <a:t>66</a:t>
            </a:fld>
            <a:endParaRPr lang="en-US"/>
          </a:p>
        </p:txBody>
      </p:sp>
      <p:sp>
        <p:nvSpPr>
          <p:cNvPr id="98306" name="Rectangle 2"/>
          <p:cNvSpPr>
            <a:spLocks noGrp="1" noRot="1" noChangeAspect="1" noChangeArrowheads="1" noTextEdit="1"/>
          </p:cNvSpPr>
          <p:nvPr>
            <p:ph type="sldImg"/>
          </p:nvPr>
        </p:nvSpPr>
        <p:spPr>
          <a:xfrm>
            <a:off x="3268663" y="515938"/>
            <a:ext cx="3373437" cy="2530475"/>
          </a:xfrm>
          <a:ln/>
        </p:spPr>
      </p:sp>
      <p:sp>
        <p:nvSpPr>
          <p:cNvPr id="98307"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F1C1C9-77FD-407E-8668-31B996E520E2}" type="slidenum">
              <a:rPr lang="en-US"/>
              <a:pPr/>
              <a:t>68</a:t>
            </a:fld>
            <a:endParaRPr lang="en-US"/>
          </a:p>
        </p:txBody>
      </p:sp>
      <p:sp>
        <p:nvSpPr>
          <p:cNvPr id="102402" name="Rectangle 2"/>
          <p:cNvSpPr>
            <a:spLocks noGrp="1" noRot="1" noChangeAspect="1" noChangeArrowheads="1" noTextEdit="1"/>
          </p:cNvSpPr>
          <p:nvPr>
            <p:ph type="sldImg"/>
          </p:nvPr>
        </p:nvSpPr>
        <p:spPr>
          <a:xfrm>
            <a:off x="3306763" y="514350"/>
            <a:ext cx="3422650" cy="2566988"/>
          </a:xfrm>
          <a:ln/>
        </p:spPr>
      </p:sp>
      <p:sp>
        <p:nvSpPr>
          <p:cNvPr id="102403"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CAFAB-6EBA-4167-BB28-25E4BBA9AE8A}" type="slidenum">
              <a:rPr lang="en-US"/>
              <a:pPr/>
              <a:t>69</a:t>
            </a:fld>
            <a:endParaRPr lang="en-US"/>
          </a:p>
        </p:txBody>
      </p:sp>
      <p:sp>
        <p:nvSpPr>
          <p:cNvPr id="104450" name="Rectangle 2"/>
          <p:cNvSpPr>
            <a:spLocks noGrp="1" noRot="1" noChangeAspect="1" noChangeArrowheads="1" noTextEdit="1"/>
          </p:cNvSpPr>
          <p:nvPr>
            <p:ph type="sldImg"/>
          </p:nvPr>
        </p:nvSpPr>
        <p:spPr>
          <a:xfrm>
            <a:off x="3306763" y="514350"/>
            <a:ext cx="3422650" cy="2566988"/>
          </a:xfrm>
          <a:ln/>
        </p:spPr>
      </p:sp>
      <p:sp>
        <p:nvSpPr>
          <p:cNvPr id="104451" name="Rectangle 3"/>
          <p:cNvSpPr>
            <a:spLocks noGrp="1" noChangeArrowheads="1"/>
          </p:cNvSpPr>
          <p:nvPr>
            <p:ph type="body" idx="1"/>
          </p:nvPr>
        </p:nvSpPr>
        <p:spPr>
          <a:xfrm>
            <a:off x="1320800" y="3224213"/>
            <a:ext cx="7273925" cy="844550"/>
          </a:xfrm>
          <a:noFill/>
          <a:ln/>
        </p:spPr>
        <p:txBody>
          <a:bodyPr lIns="82550" tIns="41275" rIns="82550" bIns="41275">
            <a:spAutoFit/>
          </a:bodyPr>
          <a:lstStyle/>
          <a:p>
            <a:pPr>
              <a:spcBef>
                <a:spcPts val="500"/>
              </a:spcBef>
              <a:spcAft>
                <a:spcPts val="500"/>
              </a:spcAft>
            </a:pPr>
            <a:r>
              <a:rPr lang="en-GB" sz="1000"/>
              <a:t>This figure shows performance in Dhrystone 2.1 MIPS of an ARM7TDMI with 8, 16 and 32-bit wide memory systems. From 32-bit wide memory, ARM code is executed at one instruction per cycle. However, in narrower memory systems, From 16-bit memory, 2 cycles are required while from 8-bit memory the processor generates 4 wait cycles. The Thumb version however can still execute at one instruction per cycle from 16-bit memory, or 2 cycles from 8-bit memory. It therefore has better performance with narrow memory.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97BFA99-0B87-457B-87B6-361F791FEBE5}" type="slidenum">
              <a:rPr lang="en-US"/>
              <a:pPr/>
              <a:t>70</a:t>
            </a:fld>
            <a:endParaRPr lang="en-US"/>
          </a:p>
        </p:txBody>
      </p:sp>
      <p:sp>
        <p:nvSpPr>
          <p:cNvPr id="106498" name="Rectangle 2"/>
          <p:cNvSpPr>
            <a:spLocks noGrp="1" noRot="1" noChangeAspect="1" noChangeArrowheads="1" noTextEdit="1"/>
          </p:cNvSpPr>
          <p:nvPr>
            <p:ph type="sldImg"/>
          </p:nvPr>
        </p:nvSpPr>
        <p:spPr>
          <a:xfrm>
            <a:off x="3268663" y="515938"/>
            <a:ext cx="3373437" cy="2530475"/>
          </a:xfrm>
          <a:ln/>
        </p:spPr>
      </p:sp>
      <p:sp>
        <p:nvSpPr>
          <p:cNvPr id="106499" name="Rectangle 3"/>
          <p:cNvSpPr>
            <a:spLocks noGrp="1" noChangeArrowheads="1"/>
          </p:cNvSpPr>
          <p:nvPr>
            <p:ph type="body" idx="1"/>
          </p:nvPr>
        </p:nvSpPr>
        <p:spPr>
          <a:xfrm>
            <a:off x="1320800" y="3224213"/>
            <a:ext cx="7273925" cy="649287"/>
          </a:xfrm>
          <a:noFill/>
          <a:ln/>
        </p:spPr>
        <p:txBody>
          <a:bodyPr lIns="82550" tIns="41275" rIns="82550" bIns="41275">
            <a:spAutoFit/>
          </a:bodyPr>
          <a:lstStyle/>
          <a:p>
            <a:pPr>
              <a:spcBef>
                <a:spcPts val="500"/>
              </a:spcBef>
              <a:spcAft>
                <a:spcPts val="500"/>
              </a:spcAft>
            </a:pPr>
            <a:r>
              <a:rPr lang="en-GB" sz="1000"/>
              <a:t>The ARM7TDMI is a member of the Advanced RISC Machines (ARM) family of general purpose 32-bit microprocessors, which offer high performance for very low power consumption and price.</a:t>
            </a:r>
            <a:endParaRPr lang="en-GB" i="1"/>
          </a:p>
          <a:p>
            <a:endParaRPr lang="en-GB" sz="1000"/>
          </a:p>
        </p:txBody>
      </p:sp>
      <p:sp>
        <p:nvSpPr>
          <p:cNvPr id="106500" name="Rectangle 4"/>
          <p:cNvSpPr>
            <a:spLocks noChangeArrowheads="1"/>
          </p:cNvSpPr>
          <p:nvPr/>
        </p:nvSpPr>
        <p:spPr bwMode="auto">
          <a:xfrm>
            <a:off x="1549400" y="3328988"/>
            <a:ext cx="7269163" cy="511175"/>
          </a:xfrm>
          <a:prstGeom prst="rect">
            <a:avLst/>
          </a:prstGeom>
          <a:noFill/>
          <a:ln w="38100">
            <a:noFill/>
            <a:miter lim="800000"/>
            <a:headEnd type="none" w="sm" len="sm"/>
            <a:tailEnd type="none" w="sm" len="sm"/>
          </a:ln>
          <a:effectLst/>
        </p:spPr>
        <p:txBody>
          <a:bodyPr lIns="82550" tIns="41275" rIns="82550" bIns="41275">
            <a:spAutoFit/>
          </a:bodyPr>
          <a:lstStyle/>
          <a:p>
            <a:pPr>
              <a:spcBef>
                <a:spcPts val="500"/>
              </a:spcBef>
              <a:spcAft>
                <a:spcPts val="500"/>
              </a:spcAft>
            </a:pPr>
            <a:r>
              <a:rPr lang="en-GB" sz="1000"/>
              <a:t>The ARM7TDMI is a member of the Advanced RISC Machines (ARM) family of general purpose 32-bit microprocessors, which offer high performance for very low power consumption and price.</a:t>
            </a:r>
            <a:endParaRPr lang="en-GB" sz="1200" i="1"/>
          </a:p>
          <a:p>
            <a:pPr>
              <a:spcBef>
                <a:spcPct val="30000"/>
              </a:spcBef>
            </a:pPr>
            <a:endParaRPr lang="en-GB"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F2FC24F-22D4-4827-8E37-828CA2AC6632}" type="slidenum">
              <a:rPr lang="en-US"/>
              <a:pPr/>
              <a:t>71</a:t>
            </a:fld>
            <a:endParaRPr lang="en-US"/>
          </a:p>
        </p:txBody>
      </p:sp>
      <p:sp>
        <p:nvSpPr>
          <p:cNvPr id="108546" name="Rectangle 2"/>
          <p:cNvSpPr>
            <a:spLocks noGrp="1" noRot="1" noChangeAspect="1" noChangeArrowheads="1" noTextEdit="1"/>
          </p:cNvSpPr>
          <p:nvPr>
            <p:ph type="sldImg"/>
          </p:nvPr>
        </p:nvSpPr>
        <p:spPr>
          <a:xfrm>
            <a:off x="3268663" y="515938"/>
            <a:ext cx="3373437" cy="2530475"/>
          </a:xfrm>
          <a:ln/>
        </p:spPr>
      </p:sp>
      <p:sp>
        <p:nvSpPr>
          <p:cNvPr id="108547" name="Rectangle 3"/>
          <p:cNvSpPr>
            <a:spLocks noGrp="1" noChangeArrowheads="1"/>
          </p:cNvSpPr>
          <p:nvPr>
            <p:ph type="body" idx="1"/>
          </p:nvPr>
        </p:nvSpPr>
        <p:spPr>
          <a:xfrm>
            <a:off x="1320800" y="3224213"/>
            <a:ext cx="7273925" cy="649287"/>
          </a:xfrm>
          <a:noFill/>
          <a:ln/>
        </p:spPr>
        <p:txBody>
          <a:bodyPr lIns="82550" tIns="41275" rIns="82550" bIns="41275">
            <a:spAutoFit/>
          </a:bodyPr>
          <a:lstStyle/>
          <a:p>
            <a:pPr>
              <a:spcBef>
                <a:spcPts val="500"/>
              </a:spcBef>
              <a:spcAft>
                <a:spcPts val="500"/>
              </a:spcAft>
            </a:pPr>
            <a:r>
              <a:rPr lang="en-GB" sz="1000"/>
              <a:t>The ARM7TDMI is a member of the Advanced RISC Machines (ARM) family of general purpose 32-bit microprocessors, which offer high performance for very low power consumption and price.</a:t>
            </a:r>
            <a:endParaRPr lang="en-GB" i="1"/>
          </a:p>
          <a:p>
            <a:endParaRPr lang="en-GB" sz="1000"/>
          </a:p>
        </p:txBody>
      </p:sp>
      <p:sp>
        <p:nvSpPr>
          <p:cNvPr id="108548" name="Rectangle 4"/>
          <p:cNvSpPr>
            <a:spLocks noChangeArrowheads="1"/>
          </p:cNvSpPr>
          <p:nvPr/>
        </p:nvSpPr>
        <p:spPr bwMode="auto">
          <a:xfrm>
            <a:off x="1549400" y="3328988"/>
            <a:ext cx="7269163" cy="511175"/>
          </a:xfrm>
          <a:prstGeom prst="rect">
            <a:avLst/>
          </a:prstGeom>
          <a:noFill/>
          <a:ln w="38100">
            <a:noFill/>
            <a:miter lim="800000"/>
            <a:headEnd type="none" w="sm" len="sm"/>
            <a:tailEnd type="none" w="sm" len="sm"/>
          </a:ln>
          <a:effectLst/>
        </p:spPr>
        <p:txBody>
          <a:bodyPr lIns="82550" tIns="41275" rIns="82550" bIns="41275">
            <a:spAutoFit/>
          </a:bodyPr>
          <a:lstStyle/>
          <a:p>
            <a:pPr>
              <a:spcBef>
                <a:spcPts val="500"/>
              </a:spcBef>
              <a:spcAft>
                <a:spcPts val="500"/>
              </a:spcAft>
            </a:pPr>
            <a:r>
              <a:rPr lang="en-GB" sz="1000"/>
              <a:t>The ARM7TDMI is a member of the Advanced RISC Machines (ARM) family of general purpose 32-bit microprocessors, which offer high performance for very low power consumption and price.</a:t>
            </a:r>
            <a:endParaRPr lang="en-GB" sz="1200" i="1"/>
          </a:p>
          <a:p>
            <a:pPr>
              <a:spcBef>
                <a:spcPct val="30000"/>
              </a:spcBef>
            </a:pPr>
            <a:endParaRPr lang="en-GB"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EC0A0F-5F24-4123-A100-C280D56D5769}" type="slidenum">
              <a:rPr lang="en-US"/>
              <a:pPr/>
              <a:t>76</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xfrm>
            <a:off x="1320800" y="3224213"/>
            <a:ext cx="7273925" cy="3054350"/>
          </a:xfrm>
        </p:spPr>
        <p:txBody>
          <a:bodyPr/>
          <a:lstStyle/>
          <a:p>
            <a:endParaRPr lang="sv-S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C941D-EC2A-4A35-A484-ED859684AB54}" type="slidenum">
              <a:rPr lang="en-US"/>
              <a:pPr/>
              <a:t>53</a:t>
            </a:fld>
            <a:endParaRPr lang="en-US"/>
          </a:p>
        </p:txBody>
      </p:sp>
      <p:sp>
        <p:nvSpPr>
          <p:cNvPr id="71682" name="Rectangle 2"/>
          <p:cNvSpPr>
            <a:spLocks noGrp="1" noRot="1" noChangeAspect="1" noChangeArrowheads="1" noTextEdit="1"/>
          </p:cNvSpPr>
          <p:nvPr>
            <p:ph type="sldImg"/>
          </p:nvPr>
        </p:nvSpPr>
        <p:spPr>
          <a:xfrm>
            <a:off x="3268663" y="515938"/>
            <a:ext cx="3373437" cy="2530475"/>
          </a:xfrm>
          <a:ln/>
        </p:spPr>
      </p:sp>
      <p:sp>
        <p:nvSpPr>
          <p:cNvPr id="71683"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231A6017-6700-49EB-B41D-8A4E8C49F2BB}" type="slidenum">
              <a:rPr lang="en-US"/>
              <a:pPr/>
              <a:t>84</a:t>
            </a:fld>
            <a:endParaRPr lang="en-US"/>
          </a:p>
        </p:txBody>
      </p:sp>
      <p:sp>
        <p:nvSpPr>
          <p:cNvPr id="5" name="Shape 4"/>
          <p:cNvSpPr txBox="1">
            <a:spLocks noGrp="1"/>
          </p:cNvSpPr>
          <p:nvPr/>
        </p:nvSpPr>
        <p:spPr bwMode="auto">
          <a:xfrm>
            <a:off x="5619750" y="6448425"/>
            <a:ext cx="4295775" cy="338138"/>
          </a:xfrm>
          <a:prstGeom prst="rect">
            <a:avLst/>
          </a:prstGeom>
          <a:noFill/>
          <a:ln w="25400" cap="flat" cmpd="sng" algn="ctr">
            <a:noFill/>
            <a:prstDash val="solid"/>
            <a:miter lim="800000"/>
            <a:headEnd type="none" w="med" len="med"/>
            <a:tailEnd type="none" w="med" len="med"/>
          </a:ln>
        </p:spPr>
        <p:txBody>
          <a:bodyPr anchor="b"/>
          <a:lstStyle/>
          <a:p>
            <a:pPr algn="r"/>
            <a:fld id="{031F0EA8-48EB-4905-9C12-12627C0CCB62}" type="slidenum">
              <a:rPr lang="en-US" sz="1200">
                <a:solidFill>
                  <a:srgbClr val="000000"/>
                </a:solidFill>
                <a:latin typeface="Gill Sans" pitchFamily="48" charset="0"/>
              </a:rPr>
              <a:pPr algn="r"/>
              <a:t>84</a:t>
            </a:fld>
            <a:endParaRPr lang="en-US" sz="1200">
              <a:solidFill>
                <a:srgbClr val="000000"/>
              </a:solidFill>
              <a:latin typeface="Gill Sans" pitchFamily="48" charset="0"/>
            </a:endParaRPr>
          </a:p>
        </p:txBody>
      </p:sp>
      <p:sp>
        <p:nvSpPr>
          <p:cNvPr id="119811" name="Rectangle 180225"/>
          <p:cNvSpPr>
            <a:spLocks noGrp="1" noRot="1" noChangeAspect="1" noChangeArrowheads="1" noTextEdit="1"/>
          </p:cNvSpPr>
          <p:nvPr>
            <p:ph type="sldImg"/>
          </p:nvPr>
        </p:nvSpPr>
        <p:spPr>
          <a:noFill/>
          <a:ln cap="flat" algn="ctr">
            <a:headEnd type="none" w="med" len="med"/>
            <a:tailEnd type="none" w="med" len="med"/>
          </a:ln>
        </p:spPr>
      </p:sp>
      <p:sp>
        <p:nvSpPr>
          <p:cNvPr id="119812" name="Rectangle 180226"/>
          <p:cNvSpPr>
            <a:spLocks noGrp="1"/>
          </p:cNvSpPr>
          <p:nvPr>
            <p:ph type="body" idx="1"/>
          </p:nvPr>
        </p:nvSpPr>
        <p:spPr>
          <a:xfrm>
            <a:off x="1320800" y="3224213"/>
            <a:ext cx="7273925" cy="3054350"/>
          </a:xfrm>
          <a:noFill/>
          <a:ln/>
        </p:spPr>
        <p:txBody>
          <a:bodyPr/>
          <a:lstStyle/>
          <a:p>
            <a:pPr>
              <a:spcBef>
                <a:spcPct val="0"/>
              </a:spcBef>
            </a:pPr>
            <a:endParaRPr lang="en-US">
              <a:latin typeface="Gill Sans" pitchFamily="4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2C6836-042B-4E6E-BF77-6B1806FFED2B}" type="slidenum">
              <a:rPr lang="en-US"/>
              <a:pPr/>
              <a:t>85</a:t>
            </a:fld>
            <a:endParaRPr lang="en-US"/>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xfrm>
            <a:off x="1320800" y="3224213"/>
            <a:ext cx="7273925" cy="3054350"/>
          </a:xfrm>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38A611-B108-4A0B-B5D7-8EA1355A0C66}" type="slidenum">
              <a:rPr lang="en-US"/>
              <a:pPr/>
              <a:t>54</a:t>
            </a:fld>
            <a:endParaRPr lang="en-US"/>
          </a:p>
        </p:txBody>
      </p:sp>
      <p:sp>
        <p:nvSpPr>
          <p:cNvPr id="73730" name="Rectangle 2"/>
          <p:cNvSpPr>
            <a:spLocks noGrp="1" noRot="1" noChangeAspect="1" noChangeArrowheads="1" noTextEdit="1"/>
          </p:cNvSpPr>
          <p:nvPr>
            <p:ph type="sldImg"/>
          </p:nvPr>
        </p:nvSpPr>
        <p:spPr>
          <a:xfrm>
            <a:off x="3306763" y="514350"/>
            <a:ext cx="3422650" cy="2566988"/>
          </a:xfrm>
          <a:ln/>
        </p:spPr>
      </p:sp>
      <p:sp>
        <p:nvSpPr>
          <p:cNvPr id="73731"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286E-A0F2-4C2D-A7A1-4B06BC4184FA}" type="slidenum">
              <a:rPr lang="en-US"/>
              <a:pPr/>
              <a:t>55</a:t>
            </a:fld>
            <a:endParaRPr lang="en-US"/>
          </a:p>
        </p:txBody>
      </p:sp>
      <p:sp>
        <p:nvSpPr>
          <p:cNvPr id="75778" name="Rectangle 2"/>
          <p:cNvSpPr>
            <a:spLocks noGrp="1" noRot="1" noChangeAspect="1" noChangeArrowheads="1" noTextEdit="1"/>
          </p:cNvSpPr>
          <p:nvPr>
            <p:ph type="sldImg"/>
          </p:nvPr>
        </p:nvSpPr>
        <p:spPr>
          <a:xfrm>
            <a:off x="3306763" y="514350"/>
            <a:ext cx="3422650" cy="2566988"/>
          </a:xfrm>
          <a:ln/>
        </p:spPr>
      </p:sp>
      <p:sp>
        <p:nvSpPr>
          <p:cNvPr id="75779"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2A281D-27A8-48E6-8CCB-6D6F2EC9D7D6}" type="slidenum">
              <a:rPr lang="en-US"/>
              <a:pPr/>
              <a:t>56</a:t>
            </a:fld>
            <a:endParaRPr lang="en-US"/>
          </a:p>
        </p:txBody>
      </p:sp>
      <p:sp>
        <p:nvSpPr>
          <p:cNvPr id="77826" name="Rectangle 2"/>
          <p:cNvSpPr>
            <a:spLocks noGrp="1" noRot="1" noChangeAspect="1" noChangeArrowheads="1" noTextEdit="1"/>
          </p:cNvSpPr>
          <p:nvPr>
            <p:ph type="sldImg"/>
          </p:nvPr>
        </p:nvSpPr>
        <p:spPr>
          <a:xfrm>
            <a:off x="3306763" y="514350"/>
            <a:ext cx="3422650" cy="2566988"/>
          </a:xfrm>
          <a:ln/>
        </p:spPr>
      </p:sp>
      <p:sp>
        <p:nvSpPr>
          <p:cNvPr id="77827"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FB29E8-065B-41D4-B57D-D0034391F546}" type="slidenum">
              <a:rPr lang="en-US"/>
              <a:pPr/>
              <a:t>57</a:t>
            </a:fld>
            <a:endParaRPr lang="en-US"/>
          </a:p>
        </p:txBody>
      </p:sp>
      <p:sp>
        <p:nvSpPr>
          <p:cNvPr id="79874" name="Rectangle 2"/>
          <p:cNvSpPr>
            <a:spLocks noGrp="1" noRot="1" noChangeAspect="1" noChangeArrowheads="1" noTextEdit="1"/>
          </p:cNvSpPr>
          <p:nvPr>
            <p:ph type="sldImg"/>
          </p:nvPr>
        </p:nvSpPr>
        <p:spPr>
          <a:xfrm>
            <a:off x="3306763" y="514350"/>
            <a:ext cx="3422650" cy="2566988"/>
          </a:xfrm>
          <a:ln/>
        </p:spPr>
      </p:sp>
      <p:sp>
        <p:nvSpPr>
          <p:cNvPr id="79875"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155E85-1FE3-4F35-BBDD-3D05F57F8A2D}" type="slidenum">
              <a:rPr lang="en-US"/>
              <a:pPr/>
              <a:t>58</a:t>
            </a:fld>
            <a:endParaRPr lang="en-US"/>
          </a:p>
        </p:txBody>
      </p:sp>
      <p:sp>
        <p:nvSpPr>
          <p:cNvPr id="81922" name="Rectangle 2"/>
          <p:cNvSpPr>
            <a:spLocks noGrp="1" noRot="1" noChangeAspect="1" noChangeArrowheads="1" noTextEdit="1"/>
          </p:cNvSpPr>
          <p:nvPr>
            <p:ph type="sldImg"/>
          </p:nvPr>
        </p:nvSpPr>
        <p:spPr>
          <a:xfrm>
            <a:off x="3268663" y="515938"/>
            <a:ext cx="3373437" cy="2530475"/>
          </a:xfrm>
          <a:ln/>
        </p:spPr>
      </p:sp>
      <p:sp>
        <p:nvSpPr>
          <p:cNvPr id="81923"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9E09B3-32AA-413F-8470-6F7F286FE430}" type="slidenum">
              <a:rPr lang="en-US"/>
              <a:pPr/>
              <a:t>60</a:t>
            </a:fld>
            <a:endParaRPr lang="en-US"/>
          </a:p>
        </p:txBody>
      </p:sp>
      <p:sp>
        <p:nvSpPr>
          <p:cNvPr id="86018" name="Rectangle 2"/>
          <p:cNvSpPr>
            <a:spLocks noGrp="1" noRot="1" noChangeAspect="1" noChangeArrowheads="1" noTextEdit="1"/>
          </p:cNvSpPr>
          <p:nvPr>
            <p:ph type="sldImg"/>
          </p:nvPr>
        </p:nvSpPr>
        <p:spPr>
          <a:xfrm>
            <a:off x="3268663" y="515938"/>
            <a:ext cx="3373437" cy="2530475"/>
          </a:xfrm>
          <a:ln/>
        </p:spPr>
      </p:sp>
      <p:sp>
        <p:nvSpPr>
          <p:cNvPr id="86019"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45DA5A-552A-4E0C-B096-6D0E6109C032}" type="slidenum">
              <a:rPr lang="en-US"/>
              <a:pPr/>
              <a:t>61</a:t>
            </a:fld>
            <a:endParaRPr lang="en-US"/>
          </a:p>
        </p:txBody>
      </p:sp>
      <p:sp>
        <p:nvSpPr>
          <p:cNvPr id="88066" name="Rectangle 2"/>
          <p:cNvSpPr>
            <a:spLocks noGrp="1" noRot="1" noChangeAspect="1" noChangeArrowheads="1" noTextEdit="1"/>
          </p:cNvSpPr>
          <p:nvPr>
            <p:ph type="sldImg"/>
          </p:nvPr>
        </p:nvSpPr>
        <p:spPr>
          <a:xfrm>
            <a:off x="3306763" y="514350"/>
            <a:ext cx="3422650" cy="2566988"/>
          </a:xfrm>
          <a:ln/>
        </p:spPr>
      </p:sp>
      <p:sp>
        <p:nvSpPr>
          <p:cNvPr id="88067" name="Rectangle 3"/>
          <p:cNvSpPr>
            <a:spLocks noGrp="1" noChangeArrowheads="1"/>
          </p:cNvSpPr>
          <p:nvPr>
            <p:ph type="body" idx="1"/>
          </p:nvPr>
        </p:nvSpPr>
        <p:spPr>
          <a:xfrm>
            <a:off x="1320800" y="3224213"/>
            <a:ext cx="7273925" cy="234950"/>
          </a:xfrm>
          <a:ln/>
        </p:spPr>
        <p:txBody>
          <a:bodyPr lIns="82550" tIns="41275" rIns="82550" bIns="41275">
            <a:spAutoFit/>
          </a:bodyPr>
          <a:lstStyle/>
          <a:p>
            <a:endParaRPr lang="en-GB" sz="10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8658" name="Rectangle 2"/>
          <p:cNvSpPr>
            <a:spLocks noGrp="1" noChangeArrowheads="1"/>
          </p:cNvSpPr>
          <p:nvPr>
            <p:ph type="ctrTitle"/>
          </p:nvPr>
        </p:nvSpPr>
        <p:spPr bwMode="auto">
          <a:xfrm>
            <a:off x="1219200" y="152400"/>
            <a:ext cx="7772400" cy="8382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a:lvl1pPr>
          </a:lstStyle>
          <a:p>
            <a:r>
              <a:rPr lang="en-US"/>
              <a:t>HỌC VIỆN CÔNG NGHỆ BƯU CHÍNH VIỄN THÔNG</a:t>
            </a:r>
          </a:p>
        </p:txBody>
      </p:sp>
      <p:sp>
        <p:nvSpPr>
          <p:cNvPr id="198659" name="Rectangle 3"/>
          <p:cNvSpPr>
            <a:spLocks noGrp="1" noChangeArrowheads="1"/>
          </p:cNvSpPr>
          <p:nvPr>
            <p:ph type="subTitle" idx="1"/>
          </p:nvPr>
        </p:nvSpPr>
        <p:spPr>
          <a:xfrm>
            <a:off x="2743200" y="1676400"/>
            <a:ext cx="6400800" cy="2895600"/>
          </a:xfrm>
        </p:spPr>
        <p:txBody>
          <a:bodyPr/>
          <a:lstStyle>
            <a:lvl1pPr marL="0" indent="0" algn="ctr">
              <a:buFontTx/>
              <a:buNone/>
              <a:defRPr sz="4400" b="1"/>
            </a:lvl1pPr>
          </a:lstStyle>
          <a:p>
            <a:r>
              <a:rPr lang="en-US"/>
              <a:t>BÀI GIẢNG MÔN</a:t>
            </a:r>
          </a:p>
          <a:p>
            <a:r>
              <a:rPr lang="en-US"/>
              <a:t>CƠ SỞ </a:t>
            </a:r>
          </a:p>
          <a:p>
            <a:r>
              <a:rPr lang="en-US"/>
              <a:t>ĐIỀU KHIỂN TỰ ĐỘNG</a:t>
            </a:r>
          </a:p>
          <a:p>
            <a:endParaRPr lang="en-US"/>
          </a:p>
        </p:txBody>
      </p:sp>
      <p:sp>
        <p:nvSpPr>
          <p:cNvPr id="198660" name="Rectangle 4"/>
          <p:cNvSpPr>
            <a:spLocks noGrp="1" noChangeArrowheads="1"/>
          </p:cNvSpPr>
          <p:nvPr>
            <p:ph type="ftr" sz="quarter" idx="3"/>
          </p:nvPr>
        </p:nvSpPr>
        <p:spPr>
          <a:xfrm>
            <a:off x="1447800" y="5410200"/>
            <a:ext cx="7010400" cy="1219200"/>
          </a:xfrm>
        </p:spPr>
        <p:txBody>
          <a:bodyPr/>
          <a:lstStyle>
            <a:lvl1pPr algn="l">
              <a:defRPr sz="1600"/>
            </a:lvl1pPr>
          </a:lstStyle>
          <a:p>
            <a:r>
              <a:rPr lang="en-US"/>
              <a:t>GIẢNG VIÊN:                           THS. PHẠM THẾ DUY</a:t>
            </a:r>
          </a:p>
          <a:p>
            <a:r>
              <a:rPr lang="en-US"/>
              <a:t>ĐIỆN THOẠI/EMAIL:               0903661501     DUYPT@PTITHCM.EDU.VN</a:t>
            </a:r>
          </a:p>
          <a:p>
            <a:r>
              <a:rPr lang="en-US"/>
              <a:t>BỘ MÔN:                                 ĐIỀU KHIỂN VÀ XỬ LÝ TÍN HIỆU</a:t>
            </a:r>
          </a:p>
          <a:p>
            <a:r>
              <a:rPr lang="en-US"/>
              <a:t>NĂM THỰC HIỆN:                   2010</a:t>
            </a:r>
          </a:p>
        </p:txBody>
      </p:sp>
      <p:pic>
        <p:nvPicPr>
          <p:cNvPr id="198661" name="Picture 5" descr="Logo PTIT"/>
          <p:cNvPicPr>
            <a:picLocks noChangeAspect="1" noChangeArrowheads="1"/>
          </p:cNvPicPr>
          <p:nvPr/>
        </p:nvPicPr>
        <p:blipFill>
          <a:blip r:embed="rId2"/>
          <a:srcRect/>
          <a:stretch>
            <a:fillRect/>
          </a:stretch>
        </p:blipFill>
        <p:spPr bwMode="auto">
          <a:xfrm>
            <a:off x="0" y="76200"/>
            <a:ext cx="1066800" cy="1143000"/>
          </a:xfrm>
          <a:prstGeom prst="rect">
            <a:avLst/>
          </a:prstGeom>
          <a:noFill/>
        </p:spPr>
      </p:pic>
      <p:pic>
        <p:nvPicPr>
          <p:cNvPr id="198662" name="Picture 6" descr="automation logo"/>
          <p:cNvPicPr>
            <a:picLocks noChangeAspect="1" noChangeArrowheads="1"/>
          </p:cNvPicPr>
          <p:nvPr/>
        </p:nvPicPr>
        <p:blipFill>
          <a:blip r:embed="rId3"/>
          <a:srcRect/>
          <a:stretch>
            <a:fillRect/>
          </a:stretch>
        </p:blipFill>
        <p:spPr bwMode="auto">
          <a:xfrm>
            <a:off x="76200" y="1676400"/>
            <a:ext cx="2667000" cy="2971800"/>
          </a:xfrm>
          <a:prstGeom prst="rect">
            <a:avLst/>
          </a:prstGeom>
          <a:noFill/>
        </p:spPr>
      </p:pic>
      <p:sp>
        <p:nvSpPr>
          <p:cNvPr id="198663" name="Line 7"/>
          <p:cNvSpPr>
            <a:spLocks noChangeShapeType="1"/>
          </p:cNvSpPr>
          <p:nvPr/>
        </p:nvSpPr>
        <p:spPr bwMode="auto">
          <a:xfrm flipV="1">
            <a:off x="1177925" y="1143000"/>
            <a:ext cx="7889875" cy="0"/>
          </a:xfrm>
          <a:prstGeom prst="line">
            <a:avLst/>
          </a:prstGeom>
          <a:noFill/>
          <a:ln w="76200" cmpd="tri">
            <a:solidFill>
              <a:srgbClr val="0000FF"/>
            </a:solidFill>
            <a:round/>
            <a:headEnd/>
            <a:tailEnd/>
          </a:ln>
        </p:spPr>
        <p:txBody>
          <a:bodyPr/>
          <a:lstStyle/>
          <a:p>
            <a:endParaRPr lang="en-GB"/>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t>www.ptit.edu.vn</a:t>
            </a:r>
          </a:p>
          <a:p>
            <a:r>
              <a:rPr lang="en-US"/>
              <a:t>ĐỀ TÀI: KIT ARM	</a:t>
            </a:r>
          </a:p>
        </p:txBody>
      </p:sp>
      <p:sp>
        <p:nvSpPr>
          <p:cNvPr id="5" name="Footer Placeholder 4"/>
          <p:cNvSpPr>
            <a:spLocks noGrp="1"/>
          </p:cNvSpPr>
          <p:nvPr>
            <p:ph type="ftr" sz="quarter" idx="11"/>
          </p:nvPr>
        </p:nvSpPr>
        <p:spPr/>
        <p:txBody>
          <a:bodyPr/>
          <a:lstStyle>
            <a:lvl1pPr>
              <a:defRPr/>
            </a:lvl1p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lvl1pPr>
              <a:defRPr/>
            </a:lvl1pPr>
          </a:lstStyle>
          <a:p>
            <a:r>
              <a:rPr lang="en-US"/>
              <a:t>Trang: </a:t>
            </a:r>
            <a:fld id="{534F20A1-A731-4AFE-90C4-A8EC8454706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546725"/>
          </a:xfrm>
          <a:prstGeom prst="rect">
            <a:avLst/>
          </a:prstGeo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546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t>www.ptit.edu.vn</a:t>
            </a:r>
          </a:p>
          <a:p>
            <a:r>
              <a:rPr lang="en-US"/>
              <a:t>ĐỀ TÀI: KIT ARM	</a:t>
            </a:r>
          </a:p>
        </p:txBody>
      </p:sp>
      <p:sp>
        <p:nvSpPr>
          <p:cNvPr id="5" name="Footer Placeholder 4"/>
          <p:cNvSpPr>
            <a:spLocks noGrp="1"/>
          </p:cNvSpPr>
          <p:nvPr>
            <p:ph type="ftr" sz="quarter" idx="11"/>
          </p:nvPr>
        </p:nvSpPr>
        <p:spPr/>
        <p:txBody>
          <a:bodyPr/>
          <a:lstStyle>
            <a:lvl1pPr>
              <a:defRPr/>
            </a:lvl1p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lvl1pPr>
              <a:defRPr/>
            </a:lvl1pPr>
          </a:lstStyle>
          <a:p>
            <a:r>
              <a:rPr lang="en-US"/>
              <a:t>Trang: </a:t>
            </a:r>
            <a:fld id="{A952D93E-96F6-461D-9948-2F81C3BA4DB6}"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954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245225"/>
            <a:ext cx="2133600" cy="476250"/>
          </a:xfrm>
        </p:spPr>
        <p:txBody>
          <a:bodyPr/>
          <a:lstStyle>
            <a:lvl1pPr>
              <a:defRPr/>
            </a:lvl1pPr>
          </a:lstStyle>
          <a:p>
            <a:r>
              <a:rPr lang="en-US"/>
              <a:t>www.ptit.edu.vn</a:t>
            </a:r>
          </a:p>
          <a:p>
            <a:r>
              <a:rPr lang="en-US"/>
              <a:t>ĐỀ TÀI: KIT ARM	</a:t>
            </a:r>
          </a:p>
        </p:txBody>
      </p:sp>
      <p:sp>
        <p:nvSpPr>
          <p:cNvPr id="6" name="Footer Placeholder 5"/>
          <p:cNvSpPr>
            <a:spLocks noGrp="1"/>
          </p:cNvSpPr>
          <p:nvPr>
            <p:ph type="ftr" sz="quarter" idx="11"/>
          </p:nvPr>
        </p:nvSpPr>
        <p:spPr>
          <a:xfrm>
            <a:off x="2362200" y="6245225"/>
            <a:ext cx="4419600" cy="476250"/>
          </a:xfrm>
        </p:spPr>
        <p:txBody>
          <a:bodyPr/>
          <a:lstStyle>
            <a:lvl1pPr>
              <a:defRPr/>
            </a:lvl1pPr>
          </a:lstStyle>
          <a:p>
            <a:r>
              <a:rPr lang="en-US"/>
              <a:t>GIẢNG VIÊN: THS. PHẠM THẾ DUY</a:t>
            </a:r>
          </a:p>
          <a:p>
            <a:r>
              <a:rPr lang="en-US"/>
              <a:t>BỘ MÔN: ĐIỀU KHIỂN VÀ XỬ LÝ TÍN HIỆU</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r>
              <a:rPr lang="en-US"/>
              <a:t>Trang: </a:t>
            </a:r>
            <a:fld id="{F0D1C36A-9628-46AD-B477-291130AFCE4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r>
              <a:rPr lang="en-US"/>
              <a:t>www.ptit.edu.vn</a:t>
            </a:r>
          </a:p>
          <a:p>
            <a:r>
              <a:rPr lang="en-US"/>
              <a:t>ĐỀ TÀI: KIT ARM	</a:t>
            </a:r>
          </a:p>
        </p:txBody>
      </p:sp>
      <p:sp>
        <p:nvSpPr>
          <p:cNvPr id="5" name="Footer Placeholder 4"/>
          <p:cNvSpPr>
            <a:spLocks noGrp="1"/>
          </p:cNvSpPr>
          <p:nvPr>
            <p:ph type="ftr" sz="quarter" idx="11"/>
          </p:nvPr>
        </p:nvSpPr>
        <p:spPr/>
        <p:txBody>
          <a:bodyPr/>
          <a:lstStyle>
            <a:lvl1pPr>
              <a:defRPr/>
            </a:lvl1p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lvl1pPr>
              <a:defRPr/>
            </a:lvl1pPr>
          </a:lstStyle>
          <a:p>
            <a:r>
              <a:rPr lang="en-US"/>
              <a:t>Trang: </a:t>
            </a:r>
            <a:fld id="{BC4F2789-1206-45AC-A5D9-ADFCFC11A997}"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a:t>www.ptit.edu.vn</a:t>
            </a:r>
          </a:p>
          <a:p>
            <a:r>
              <a:rPr lang="en-US"/>
              <a:t>ĐỀ TÀI: KIT ARM	</a:t>
            </a:r>
          </a:p>
        </p:txBody>
      </p:sp>
      <p:sp>
        <p:nvSpPr>
          <p:cNvPr id="5" name="Footer Placeholder 4"/>
          <p:cNvSpPr>
            <a:spLocks noGrp="1"/>
          </p:cNvSpPr>
          <p:nvPr>
            <p:ph type="ftr" sz="quarter" idx="11"/>
          </p:nvPr>
        </p:nvSpPr>
        <p:spPr/>
        <p:txBody>
          <a:bodyPr/>
          <a:lstStyle>
            <a:lvl1pPr>
              <a:defRPr/>
            </a:lvl1p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lvl1pPr>
              <a:defRPr/>
            </a:lvl1pPr>
          </a:lstStyle>
          <a:p>
            <a:r>
              <a:rPr lang="en-US"/>
              <a:t>Trang: </a:t>
            </a:r>
            <a:fld id="{23798401-3A9D-4F6D-B1C1-2CB949E7C4C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95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r>
              <a:rPr lang="en-US"/>
              <a:t>www.ptit.edu.vn</a:t>
            </a:r>
          </a:p>
          <a:p>
            <a:r>
              <a:rPr lang="en-US"/>
              <a:t>ĐỀ TÀI: KIT ARM	</a:t>
            </a:r>
          </a:p>
        </p:txBody>
      </p:sp>
      <p:sp>
        <p:nvSpPr>
          <p:cNvPr id="6" name="Footer Placeholder 5"/>
          <p:cNvSpPr>
            <a:spLocks noGrp="1"/>
          </p:cNvSpPr>
          <p:nvPr>
            <p:ph type="ftr" sz="quarter" idx="11"/>
          </p:nvPr>
        </p:nvSpPr>
        <p:spPr/>
        <p:txBody>
          <a:bodyPr/>
          <a:lstStyle>
            <a:lvl1pPr>
              <a:defRPr/>
            </a:lvl1pPr>
          </a:lstStyle>
          <a:p>
            <a:r>
              <a:rPr lang="en-US"/>
              <a:t>GIẢNG VIÊN: THS. PHẠM THẾ DUY</a:t>
            </a:r>
          </a:p>
          <a:p>
            <a:r>
              <a:rPr lang="en-US"/>
              <a:t>BỘ MÔN: ĐIỀU KHIỂN VÀ XỬ LÝ TÍN HIỆU</a:t>
            </a:r>
          </a:p>
        </p:txBody>
      </p:sp>
      <p:sp>
        <p:nvSpPr>
          <p:cNvPr id="7" name="Slide Number Placeholder 6"/>
          <p:cNvSpPr>
            <a:spLocks noGrp="1"/>
          </p:cNvSpPr>
          <p:nvPr>
            <p:ph type="sldNum" sz="quarter" idx="12"/>
          </p:nvPr>
        </p:nvSpPr>
        <p:spPr/>
        <p:txBody>
          <a:bodyPr/>
          <a:lstStyle>
            <a:lvl1pPr>
              <a:defRPr/>
            </a:lvl1pPr>
          </a:lstStyle>
          <a:p>
            <a:r>
              <a:rPr lang="en-US"/>
              <a:t>Trang: </a:t>
            </a:r>
            <a:fld id="{6DFCEA2B-0746-43A6-BCC6-0E00D91FB32D}"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r>
              <a:rPr lang="en-US"/>
              <a:t>www.ptit.edu.vn</a:t>
            </a:r>
          </a:p>
          <a:p>
            <a:r>
              <a:rPr lang="en-US"/>
              <a:t>ĐỀ TÀI: KIT ARM	</a:t>
            </a:r>
          </a:p>
        </p:txBody>
      </p:sp>
      <p:sp>
        <p:nvSpPr>
          <p:cNvPr id="8" name="Footer Placeholder 7"/>
          <p:cNvSpPr>
            <a:spLocks noGrp="1"/>
          </p:cNvSpPr>
          <p:nvPr>
            <p:ph type="ftr" sz="quarter" idx="11"/>
          </p:nvPr>
        </p:nvSpPr>
        <p:spPr/>
        <p:txBody>
          <a:bodyPr/>
          <a:lstStyle>
            <a:lvl1pPr>
              <a:defRPr/>
            </a:lvl1pPr>
          </a:lstStyle>
          <a:p>
            <a:r>
              <a:rPr lang="en-US"/>
              <a:t>GIẢNG VIÊN: THS. PHẠM THẾ DUY</a:t>
            </a:r>
          </a:p>
          <a:p>
            <a:r>
              <a:rPr lang="en-US"/>
              <a:t>BỘ MÔN: ĐIỀU KHIỂN VÀ XỬ LÝ TÍN HIỆU</a:t>
            </a:r>
          </a:p>
        </p:txBody>
      </p:sp>
      <p:sp>
        <p:nvSpPr>
          <p:cNvPr id="9" name="Slide Number Placeholder 8"/>
          <p:cNvSpPr>
            <a:spLocks noGrp="1"/>
          </p:cNvSpPr>
          <p:nvPr>
            <p:ph type="sldNum" sz="quarter" idx="12"/>
          </p:nvPr>
        </p:nvSpPr>
        <p:spPr/>
        <p:txBody>
          <a:bodyPr/>
          <a:lstStyle>
            <a:lvl1pPr>
              <a:defRPr/>
            </a:lvl1pPr>
          </a:lstStyle>
          <a:p>
            <a:r>
              <a:rPr lang="en-US"/>
              <a:t>Trang: </a:t>
            </a:r>
            <a:fld id="{845778A7-E917-4DA7-9CDC-ACC764F9D856}"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r>
              <a:rPr lang="en-US"/>
              <a:t>www.ptit.edu.vn</a:t>
            </a:r>
          </a:p>
          <a:p>
            <a:r>
              <a:rPr lang="en-US"/>
              <a:t>ĐỀ TÀI: KIT ARM	</a:t>
            </a:r>
          </a:p>
        </p:txBody>
      </p:sp>
      <p:sp>
        <p:nvSpPr>
          <p:cNvPr id="4" name="Footer Placeholder 3"/>
          <p:cNvSpPr>
            <a:spLocks noGrp="1"/>
          </p:cNvSpPr>
          <p:nvPr>
            <p:ph type="ftr" sz="quarter" idx="11"/>
          </p:nvPr>
        </p:nvSpPr>
        <p:spPr/>
        <p:txBody>
          <a:bodyPr/>
          <a:lstStyle>
            <a:lvl1pPr>
              <a:defRPr/>
            </a:lvl1pPr>
          </a:lstStyle>
          <a:p>
            <a:r>
              <a:rPr lang="en-US"/>
              <a:t>GIẢNG VIÊN: THS. PHẠM THẾ DUY</a:t>
            </a:r>
          </a:p>
          <a:p>
            <a:r>
              <a:rPr lang="en-US"/>
              <a:t>BỘ MÔN: ĐIỀU KHIỂN VÀ XỬ LÝ TÍN HIỆU</a:t>
            </a:r>
          </a:p>
        </p:txBody>
      </p:sp>
      <p:sp>
        <p:nvSpPr>
          <p:cNvPr id="5" name="Slide Number Placeholder 4"/>
          <p:cNvSpPr>
            <a:spLocks noGrp="1"/>
          </p:cNvSpPr>
          <p:nvPr>
            <p:ph type="sldNum" sz="quarter" idx="12"/>
          </p:nvPr>
        </p:nvSpPr>
        <p:spPr/>
        <p:txBody>
          <a:bodyPr/>
          <a:lstStyle>
            <a:lvl1pPr>
              <a:defRPr/>
            </a:lvl1pPr>
          </a:lstStyle>
          <a:p>
            <a:r>
              <a:rPr lang="en-US"/>
              <a:t>Trang: </a:t>
            </a:r>
            <a:fld id="{E65584B6-371D-4FFE-BBCD-E90FA5201E87}"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www.ptit.edu.vn</a:t>
            </a:r>
          </a:p>
          <a:p>
            <a:r>
              <a:rPr lang="en-US"/>
              <a:t>ĐỀ TÀI: KIT ARM	</a:t>
            </a:r>
          </a:p>
        </p:txBody>
      </p:sp>
      <p:sp>
        <p:nvSpPr>
          <p:cNvPr id="3" name="Footer Placeholder 2"/>
          <p:cNvSpPr>
            <a:spLocks noGrp="1"/>
          </p:cNvSpPr>
          <p:nvPr>
            <p:ph type="ftr" sz="quarter" idx="11"/>
          </p:nvPr>
        </p:nvSpPr>
        <p:spPr/>
        <p:txBody>
          <a:bodyPr/>
          <a:lstStyle>
            <a:lvl1pPr>
              <a:defRPr/>
            </a:lvl1pPr>
          </a:lstStyle>
          <a:p>
            <a:r>
              <a:rPr lang="en-US"/>
              <a:t>GIẢNG VIÊN: THS. PHẠM THẾ DUY</a:t>
            </a:r>
          </a:p>
          <a:p>
            <a:r>
              <a:rPr lang="en-US"/>
              <a:t>BỘ MÔN: ĐIỀU KHIỂN VÀ XỬ LÝ TÍN HIỆU</a:t>
            </a:r>
          </a:p>
        </p:txBody>
      </p:sp>
      <p:sp>
        <p:nvSpPr>
          <p:cNvPr id="4" name="Slide Number Placeholder 3"/>
          <p:cNvSpPr>
            <a:spLocks noGrp="1"/>
          </p:cNvSpPr>
          <p:nvPr>
            <p:ph type="sldNum" sz="quarter" idx="12"/>
          </p:nvPr>
        </p:nvSpPr>
        <p:spPr/>
        <p:txBody>
          <a:bodyPr/>
          <a:lstStyle>
            <a:lvl1pPr>
              <a:defRPr/>
            </a:lvl1pPr>
          </a:lstStyle>
          <a:p>
            <a:r>
              <a:rPr lang="en-US"/>
              <a:t>Trang: </a:t>
            </a:r>
            <a:fld id="{FB044DCC-6A94-482C-9F2F-4A11441A698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www.ptit.edu.vn</a:t>
            </a:r>
          </a:p>
          <a:p>
            <a:r>
              <a:rPr lang="en-US"/>
              <a:t>ĐỀ TÀI: KIT ARM	</a:t>
            </a:r>
          </a:p>
        </p:txBody>
      </p:sp>
      <p:sp>
        <p:nvSpPr>
          <p:cNvPr id="6" name="Footer Placeholder 5"/>
          <p:cNvSpPr>
            <a:spLocks noGrp="1"/>
          </p:cNvSpPr>
          <p:nvPr>
            <p:ph type="ftr" sz="quarter" idx="11"/>
          </p:nvPr>
        </p:nvSpPr>
        <p:spPr/>
        <p:txBody>
          <a:bodyPr/>
          <a:lstStyle>
            <a:lvl1pPr>
              <a:defRPr/>
            </a:lvl1pPr>
          </a:lstStyle>
          <a:p>
            <a:r>
              <a:rPr lang="en-US"/>
              <a:t>GIẢNG VIÊN: THS. PHẠM THẾ DUY</a:t>
            </a:r>
          </a:p>
          <a:p>
            <a:r>
              <a:rPr lang="en-US"/>
              <a:t>BỘ MÔN: ĐIỀU KHIỂN VÀ XỬ LÝ TÍN HIỆU</a:t>
            </a:r>
          </a:p>
        </p:txBody>
      </p:sp>
      <p:sp>
        <p:nvSpPr>
          <p:cNvPr id="7" name="Slide Number Placeholder 6"/>
          <p:cNvSpPr>
            <a:spLocks noGrp="1"/>
          </p:cNvSpPr>
          <p:nvPr>
            <p:ph type="sldNum" sz="quarter" idx="12"/>
          </p:nvPr>
        </p:nvSpPr>
        <p:spPr/>
        <p:txBody>
          <a:bodyPr/>
          <a:lstStyle>
            <a:lvl1pPr>
              <a:defRPr/>
            </a:lvl1pPr>
          </a:lstStyle>
          <a:p>
            <a:r>
              <a:rPr lang="en-US"/>
              <a:t>Trang: </a:t>
            </a:r>
            <a:fld id="{843E212E-9418-4BFD-AF49-CE7D7286D2B2}"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a:t>www.ptit.edu.vn</a:t>
            </a:r>
          </a:p>
          <a:p>
            <a:r>
              <a:rPr lang="en-US"/>
              <a:t>ĐỀ TÀI: KIT ARM	</a:t>
            </a:r>
          </a:p>
        </p:txBody>
      </p:sp>
      <p:sp>
        <p:nvSpPr>
          <p:cNvPr id="6" name="Footer Placeholder 5"/>
          <p:cNvSpPr>
            <a:spLocks noGrp="1"/>
          </p:cNvSpPr>
          <p:nvPr>
            <p:ph type="ftr" sz="quarter" idx="11"/>
          </p:nvPr>
        </p:nvSpPr>
        <p:spPr/>
        <p:txBody>
          <a:bodyPr/>
          <a:lstStyle>
            <a:lvl1pPr>
              <a:defRPr/>
            </a:lvl1pPr>
          </a:lstStyle>
          <a:p>
            <a:r>
              <a:rPr lang="en-US"/>
              <a:t>GIẢNG VIÊN: THS. PHẠM THẾ DUY</a:t>
            </a:r>
          </a:p>
          <a:p>
            <a:r>
              <a:rPr lang="en-US"/>
              <a:t>BỘ MÔN: ĐIỀU KHIỂN VÀ XỬ LÝ TÍN HIỆU</a:t>
            </a:r>
          </a:p>
        </p:txBody>
      </p:sp>
      <p:sp>
        <p:nvSpPr>
          <p:cNvPr id="7" name="Slide Number Placeholder 6"/>
          <p:cNvSpPr>
            <a:spLocks noGrp="1"/>
          </p:cNvSpPr>
          <p:nvPr>
            <p:ph type="sldNum" sz="quarter" idx="12"/>
          </p:nvPr>
        </p:nvSpPr>
        <p:spPr/>
        <p:txBody>
          <a:bodyPr/>
          <a:lstStyle>
            <a:lvl1pPr>
              <a:defRPr/>
            </a:lvl1pPr>
          </a:lstStyle>
          <a:p>
            <a:r>
              <a:rPr lang="en-US"/>
              <a:t>Trang: </a:t>
            </a:r>
            <a:fld id="{0840E7C7-9D52-40D2-869F-14680BA1DB9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7634" name="Rectangle 2"/>
          <p:cNvSpPr>
            <a:spLocks noGrp="1" noChangeArrowheads="1"/>
          </p:cNvSpPr>
          <p:nvPr>
            <p:ph type="body" idx="1"/>
          </p:nvPr>
        </p:nvSpPr>
        <p:spPr bwMode="auto">
          <a:xfrm>
            <a:off x="457200" y="12954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97635" name="Rectangle 3"/>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a:lvl1pPr>
          </a:lstStyle>
          <a:p>
            <a:r>
              <a:rPr lang="en-US"/>
              <a:t>www.ptit.edu.vn</a:t>
            </a:r>
          </a:p>
          <a:p>
            <a:r>
              <a:rPr lang="en-US"/>
              <a:t>ĐỀ TÀI: KIT ARM	</a:t>
            </a:r>
          </a:p>
        </p:txBody>
      </p:sp>
      <p:sp>
        <p:nvSpPr>
          <p:cNvPr id="197636" name="Rectangle 4"/>
          <p:cNvSpPr>
            <a:spLocks noGrp="1" noChangeArrowheads="1"/>
          </p:cNvSpPr>
          <p:nvPr>
            <p:ph type="ftr" sz="quarter" idx="3"/>
          </p:nvPr>
        </p:nvSpPr>
        <p:spPr bwMode="auto">
          <a:xfrm>
            <a:off x="2362200" y="6245225"/>
            <a:ext cx="4419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1"/>
            </a:lvl1pPr>
          </a:lstStyle>
          <a:p>
            <a:r>
              <a:rPr lang="en-US"/>
              <a:t>GIẢNG VIÊN: THS. PHẠM THẾ DUY</a:t>
            </a:r>
          </a:p>
          <a:p>
            <a:r>
              <a:rPr lang="en-US"/>
              <a:t>BỘ MÔN: ĐIỀU KHIỂN VÀ XỬ LÝ TÍN HIỆU</a:t>
            </a:r>
          </a:p>
        </p:txBody>
      </p:sp>
      <p:sp>
        <p:nvSpPr>
          <p:cNvPr id="197637" name="Rectangle 5"/>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a:lvl1pPr>
          </a:lstStyle>
          <a:p>
            <a:r>
              <a:rPr lang="en-US"/>
              <a:t>Trang: </a:t>
            </a:r>
            <a:fld id="{1D0D0FEB-A1C9-409A-B542-10A669A4EFCC}" type="slidenum">
              <a:rPr lang="en-US"/>
              <a:pPr/>
              <a:t>‹#›</a:t>
            </a:fld>
            <a:endParaRPr lang="en-US"/>
          </a:p>
        </p:txBody>
      </p:sp>
      <p:pic>
        <p:nvPicPr>
          <p:cNvPr id="197638" name="Picture 6" descr="Logo PTIT"/>
          <p:cNvPicPr>
            <a:picLocks noChangeAspect="1" noChangeArrowheads="1"/>
          </p:cNvPicPr>
          <p:nvPr/>
        </p:nvPicPr>
        <p:blipFill>
          <a:blip r:embed="rId14"/>
          <a:srcRect/>
          <a:stretch>
            <a:fillRect/>
          </a:stretch>
        </p:blipFill>
        <p:spPr bwMode="auto">
          <a:xfrm>
            <a:off x="0" y="0"/>
            <a:ext cx="762000" cy="914400"/>
          </a:xfrm>
          <a:prstGeom prst="rect">
            <a:avLst/>
          </a:prstGeom>
          <a:noFill/>
        </p:spPr>
      </p:pic>
      <p:sp>
        <p:nvSpPr>
          <p:cNvPr id="197639" name="Line 7"/>
          <p:cNvSpPr>
            <a:spLocks noChangeShapeType="1"/>
          </p:cNvSpPr>
          <p:nvPr/>
        </p:nvSpPr>
        <p:spPr bwMode="auto">
          <a:xfrm flipV="1">
            <a:off x="1041400" y="876300"/>
            <a:ext cx="7889875" cy="0"/>
          </a:xfrm>
          <a:prstGeom prst="line">
            <a:avLst/>
          </a:prstGeom>
          <a:noFill/>
          <a:ln w="57150" cmpd="thinThick">
            <a:solidFill>
              <a:srgbClr val="0000FF"/>
            </a:solidFill>
            <a:round/>
            <a:headEnd/>
            <a:tailEnd/>
          </a:ln>
        </p:spPr>
        <p:txBody>
          <a:bodyPr/>
          <a:lstStyle/>
          <a:p>
            <a:endParaRPr lang="en-GB"/>
          </a:p>
        </p:txBody>
      </p:sp>
      <p:sp>
        <p:nvSpPr>
          <p:cNvPr id="197640" name="Line 8"/>
          <p:cNvSpPr>
            <a:spLocks noChangeShapeType="1"/>
          </p:cNvSpPr>
          <p:nvPr/>
        </p:nvSpPr>
        <p:spPr bwMode="auto">
          <a:xfrm flipV="1">
            <a:off x="0" y="6248400"/>
            <a:ext cx="9144000" cy="0"/>
          </a:xfrm>
          <a:prstGeom prst="line">
            <a:avLst/>
          </a:prstGeom>
          <a:noFill/>
          <a:ln w="57150" cmpd="thinThick">
            <a:solidFill>
              <a:srgbClr val="0000FF"/>
            </a:solidFill>
            <a:round/>
            <a:headEnd/>
            <a:tailEnd/>
          </a:ln>
        </p:spPr>
        <p:txBody>
          <a:bodyPr/>
          <a:lstStyle/>
          <a:p>
            <a:endParaRPr lang="en-GB"/>
          </a:p>
        </p:txBody>
      </p:sp>
      <p:sp>
        <p:nvSpPr>
          <p:cNvPr id="197641" name="Text Box 9"/>
          <p:cNvSpPr txBox="1">
            <a:spLocks noChangeArrowheads="1"/>
          </p:cNvSpPr>
          <p:nvPr/>
        </p:nvSpPr>
        <p:spPr bwMode="auto">
          <a:xfrm>
            <a:off x="1279525" y="188913"/>
            <a:ext cx="7254875" cy="366712"/>
          </a:xfrm>
          <a:prstGeom prst="rect">
            <a:avLst/>
          </a:prstGeom>
          <a:noFill/>
          <a:ln w="9525">
            <a:noFill/>
            <a:miter lim="800000"/>
            <a:headEnd/>
            <a:tailEnd/>
          </a:ln>
          <a:effectLst/>
        </p:spPr>
        <p:txBody>
          <a:bodyPr>
            <a:spAutoFit/>
          </a:bodyPr>
          <a:lstStyle/>
          <a:p>
            <a:endParaRPr 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iming>
    <p:tnLst>
      <p:par>
        <p:cTn id="1" dur="indefinite" restart="never" nodeType="tmRoot"/>
      </p:par>
    </p:tnLst>
  </p:timing>
  <p:hf hdr="0"/>
  <p:txStyles>
    <p:titleStyle>
      <a:lvl1pPr algn="ctr" rtl="0" fontAlgn="base">
        <a:spcBef>
          <a:spcPct val="0"/>
        </a:spcBef>
        <a:spcAft>
          <a:spcPct val="0"/>
        </a:spcAft>
        <a:defRPr sz="2400" b="1">
          <a:solidFill>
            <a:schemeClr val="tx2"/>
          </a:solidFill>
          <a:latin typeface="+mj-lt"/>
          <a:ea typeface="+mj-ea"/>
          <a:cs typeface="+mj-cs"/>
        </a:defRPr>
      </a:lvl1pPr>
      <a:lvl2pPr algn="ctr" rtl="0" fontAlgn="base">
        <a:spcBef>
          <a:spcPct val="0"/>
        </a:spcBef>
        <a:spcAft>
          <a:spcPct val="0"/>
        </a:spcAft>
        <a:defRPr sz="2400" b="1">
          <a:solidFill>
            <a:schemeClr val="tx2"/>
          </a:solidFill>
          <a:latin typeface="Arial" pitchFamily="34" charset="0"/>
        </a:defRPr>
      </a:lvl2pPr>
      <a:lvl3pPr algn="ctr" rtl="0" fontAlgn="base">
        <a:spcBef>
          <a:spcPct val="0"/>
        </a:spcBef>
        <a:spcAft>
          <a:spcPct val="0"/>
        </a:spcAft>
        <a:defRPr sz="2400" b="1">
          <a:solidFill>
            <a:schemeClr val="tx2"/>
          </a:solidFill>
          <a:latin typeface="Arial" pitchFamily="34" charset="0"/>
        </a:defRPr>
      </a:lvl3pPr>
      <a:lvl4pPr algn="ctr" rtl="0" fontAlgn="base">
        <a:spcBef>
          <a:spcPct val="0"/>
        </a:spcBef>
        <a:spcAft>
          <a:spcPct val="0"/>
        </a:spcAft>
        <a:defRPr sz="2400" b="1">
          <a:solidFill>
            <a:schemeClr val="tx2"/>
          </a:solidFill>
          <a:latin typeface="Arial" pitchFamily="34" charset="0"/>
        </a:defRPr>
      </a:lvl4pPr>
      <a:lvl5pPr algn="ctr" rtl="0" fontAlgn="base">
        <a:spcBef>
          <a:spcPct val="0"/>
        </a:spcBef>
        <a:spcAft>
          <a:spcPct val="0"/>
        </a:spcAft>
        <a:defRPr sz="2400" b="1">
          <a:solidFill>
            <a:schemeClr val="tx2"/>
          </a:solidFill>
          <a:latin typeface="Arial" pitchFamily="34" charset="0"/>
        </a:defRPr>
      </a:lvl5pPr>
      <a:lvl6pPr marL="457200" algn="ctr" rtl="0" fontAlgn="base">
        <a:spcBef>
          <a:spcPct val="0"/>
        </a:spcBef>
        <a:spcAft>
          <a:spcPct val="0"/>
        </a:spcAft>
        <a:defRPr sz="2400" b="1">
          <a:solidFill>
            <a:schemeClr val="tx2"/>
          </a:solidFill>
          <a:latin typeface="Arial" pitchFamily="34" charset="0"/>
        </a:defRPr>
      </a:lvl6pPr>
      <a:lvl7pPr marL="914400" algn="ctr" rtl="0" fontAlgn="base">
        <a:spcBef>
          <a:spcPct val="0"/>
        </a:spcBef>
        <a:spcAft>
          <a:spcPct val="0"/>
        </a:spcAft>
        <a:defRPr sz="2400" b="1">
          <a:solidFill>
            <a:schemeClr val="tx2"/>
          </a:solidFill>
          <a:latin typeface="Arial" pitchFamily="34" charset="0"/>
        </a:defRPr>
      </a:lvl7pPr>
      <a:lvl8pPr marL="1371600" algn="ctr" rtl="0" fontAlgn="base">
        <a:spcBef>
          <a:spcPct val="0"/>
        </a:spcBef>
        <a:spcAft>
          <a:spcPct val="0"/>
        </a:spcAft>
        <a:defRPr sz="2400" b="1">
          <a:solidFill>
            <a:schemeClr val="tx2"/>
          </a:solidFill>
          <a:latin typeface="Arial" pitchFamily="34" charset="0"/>
        </a:defRPr>
      </a:lvl8pPr>
      <a:lvl9pPr marL="1828800" algn="ctr" rtl="0" fontAlgn="base">
        <a:spcBef>
          <a:spcPct val="0"/>
        </a:spcBef>
        <a:spcAft>
          <a:spcPct val="0"/>
        </a:spcAft>
        <a:defRPr sz="2400" b="1">
          <a:solidFill>
            <a:schemeClr val="tx2"/>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Microsoft_Office_Word_97_-_2003_Document1.doc"/><Relationship Id="rId2" Type="http://schemas.openxmlformats.org/officeDocument/2006/relationships/slideLayout" Target="../slideLayouts/slideLayout12.xml"/><Relationship Id="rId1" Type="http://schemas.openxmlformats.org/officeDocument/2006/relationships/vmlDrawing" Target="../drawings/vmlDrawing6.v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Microsoft_Office_Word_97_-_2003_Document2.doc"/><Relationship Id="rId2" Type="http://schemas.openxmlformats.org/officeDocument/2006/relationships/slideLayout" Target="../slideLayouts/slideLayout12.xml"/><Relationship Id="rId1" Type="http://schemas.openxmlformats.org/officeDocument/2006/relationships/vmlDrawing" Target="../drawings/vmlDrawing8.v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7.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Microsoft_Office_Word_97_-_2003_Document3.doc"/></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8.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9.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Microsoft_Office_Excel_97-2003_Worksheet4.xls"/><Relationship Id="rId7"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11.bin"/><Relationship Id="rId5" Type="http://schemas.openxmlformats.org/officeDocument/2006/relationships/image" Target="../media/image31.png"/><Relationship Id="rId4" Type="http://schemas.openxmlformats.org/officeDocument/2006/relationships/image" Target="../media/image30.jpeg"/></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ftr" sz="quarter" idx="3"/>
          </p:nvPr>
        </p:nvSpPr>
        <p:spPr/>
        <p:txBody>
          <a:bodyPr/>
          <a:lstStyle/>
          <a:p>
            <a:r>
              <a:rPr lang="en-US"/>
              <a:t>GIẢNG VIÊN:                           THS. PHẠM THẾ DUY</a:t>
            </a:r>
          </a:p>
          <a:p>
            <a:r>
              <a:rPr lang="en-US"/>
              <a:t>ĐIỆN THOẠI/EMAIL:               0903661501     DUYPT@PTITHCM.EDU.VN</a:t>
            </a:r>
          </a:p>
          <a:p>
            <a:r>
              <a:rPr lang="en-US"/>
              <a:t>BỘ MÔN:                                 ĐIỀU KHIỂN VÀ XỬ LÝ TÍN HIỆU</a:t>
            </a:r>
          </a:p>
          <a:p>
            <a:r>
              <a:rPr lang="en-US"/>
              <a:t>NĂM THỰC HIỆN:                   2010</a:t>
            </a:r>
          </a:p>
        </p:txBody>
      </p:sp>
      <p:sp>
        <p:nvSpPr>
          <p:cNvPr id="2050" name="Rectangle 2"/>
          <p:cNvSpPr>
            <a:spLocks noGrp="1" noChangeArrowheads="1"/>
          </p:cNvSpPr>
          <p:nvPr>
            <p:ph type="ctrTitle"/>
          </p:nvPr>
        </p:nvSpPr>
        <p:spPr/>
        <p:txBody>
          <a:bodyPr/>
          <a:lstStyle/>
          <a:p>
            <a:r>
              <a:rPr lang="en-US"/>
              <a:t>HỌC VIỆN CÔNG NGHỆ BƯU CHÍNH VIỄN THÔNG</a:t>
            </a:r>
            <a:br>
              <a:rPr lang="en-US"/>
            </a:br>
            <a:r>
              <a:rPr lang="en-US"/>
              <a:t>KHOA: KỸ THUẬT ĐIỆN TỬ 2</a:t>
            </a:r>
          </a:p>
        </p:txBody>
      </p:sp>
      <p:sp>
        <p:nvSpPr>
          <p:cNvPr id="2051" name="Rectangle 3"/>
          <p:cNvSpPr>
            <a:spLocks noGrp="1" noChangeArrowheads="1"/>
          </p:cNvSpPr>
          <p:nvPr>
            <p:ph type="subTitle" idx="1"/>
          </p:nvPr>
        </p:nvSpPr>
        <p:spPr/>
        <p:txBody>
          <a:bodyPr/>
          <a:lstStyle/>
          <a:p>
            <a:r>
              <a:rPr lang="en-US" sz="2800" u="sng" dirty="0" smtClean="0"/>
              <a:t>CHƯƠNG 2:</a:t>
            </a:r>
            <a:endParaRPr lang="en-US" sz="2800" u="sng" dirty="0"/>
          </a:p>
          <a:p>
            <a:r>
              <a:rPr lang="en-US" dirty="0" smtClean="0"/>
              <a:t>VI XỬ LÝ ARM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014C185D-56EE-4D35-ABF4-B551A5ABA882}" type="slidenum">
              <a:rPr lang="en-US"/>
              <a:pPr/>
              <a:t>10</a:t>
            </a:fld>
            <a:endParaRPr lang="en-US"/>
          </a:p>
        </p:txBody>
      </p:sp>
      <p:sp>
        <p:nvSpPr>
          <p:cNvPr id="16387" name="Rectangle 3"/>
          <p:cNvSpPr>
            <a:spLocks noGrp="1" noChangeArrowheads="1"/>
          </p:cNvSpPr>
          <p:nvPr>
            <p:ph type="body" idx="1"/>
          </p:nvPr>
        </p:nvSpPr>
        <p:spPr/>
        <p:txBody>
          <a:bodyPr/>
          <a:lstStyle/>
          <a:p>
            <a:pPr algn="just"/>
            <a:r>
              <a:rPr lang="en-US" sz="2800"/>
              <a:t>Medfield là một phiên bản Atom khác vừa được Intel phát triển, nhỏ tới mức có thể hoạt động ở mức điện áp rất thấp và có thể ứng dụng được trong vô số sản phẩm điện tử tiêu dùng. </a:t>
            </a:r>
          </a:p>
          <a:p>
            <a:pPr algn="just"/>
            <a:r>
              <a:rPr lang="en-US" sz="2800"/>
              <a:t>Có một điều khá thú vị là dường như Intel bắt đầu làm theo cách thức của ARM khi cho phép công ty bán dẫn TSMC (Đài Loan) phát triển các sản phẩm SoC (System On Chip) tùy ý dựa trên lõi Atom của họ.</a:t>
            </a:r>
          </a:p>
        </p:txBody>
      </p:sp>
      <p:sp>
        <p:nvSpPr>
          <p:cNvPr id="16391" name="Rectangle 7"/>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GIỚI THIỆU CHUNG VỀ HỌ VI XỬ LÝ ARM</a:t>
            </a:r>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77C0EDEA-CD11-46CD-BA6A-113943507626}" type="slidenum">
              <a:rPr lang="en-US"/>
              <a:pPr/>
              <a:t>100</a:t>
            </a:fld>
            <a:endParaRPr lang="en-US"/>
          </a:p>
        </p:txBody>
      </p:sp>
      <p:sp>
        <p:nvSpPr>
          <p:cNvPr id="173058" name="Rectangle 2"/>
          <p:cNvSpPr>
            <a:spLocks noGrp="1" noChangeArrowheads="1"/>
          </p:cNvSpPr>
          <p:nvPr>
            <p:ph type="body" idx="1"/>
          </p:nvPr>
        </p:nvSpPr>
        <p:spPr/>
        <p:txBody>
          <a:bodyPr/>
          <a:lstStyle/>
          <a:p>
            <a:pPr algn="just"/>
            <a:r>
              <a:rPr lang="en-US"/>
              <a:t>Chương trình thử nghiệm vào ra số: chớp tắt hai LED theo thay đổi tốc độ theo các ngõ vào.</a:t>
            </a:r>
          </a:p>
          <a:p>
            <a:pPr algn="just"/>
            <a:r>
              <a:rPr lang="en-US"/>
              <a:t>Chương trình thử nghiệm cổng USB: Giao tiếp KIT với máy tính qua cổng USB</a:t>
            </a:r>
          </a:p>
          <a:p>
            <a:pPr algn="just"/>
            <a:r>
              <a:rPr lang="en-US"/>
              <a:t>Chương trình thử nghiệm cổng nối tiếp: Truyền dữ liệu qua cổng nối tiếp lên máy tính</a:t>
            </a:r>
          </a:p>
        </p:txBody>
      </p:sp>
      <p:sp>
        <p:nvSpPr>
          <p:cNvPr id="173059" name="Rectangle 3"/>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PHẦN 5: CÁC CHƯƠNG TRÌNH MẦU</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F4D919F4-31C3-4FEB-8776-898B06DD8544}" type="slidenum">
              <a:rPr lang="en-US"/>
              <a:pPr/>
              <a:t>11</a:t>
            </a:fld>
            <a:endParaRPr lang="en-US"/>
          </a:p>
        </p:txBody>
      </p:sp>
      <p:sp>
        <p:nvSpPr>
          <p:cNvPr id="17411" name="Rectangle 3"/>
          <p:cNvSpPr>
            <a:spLocks noGrp="1" noChangeArrowheads="1"/>
          </p:cNvSpPr>
          <p:nvPr>
            <p:ph type="body" idx="1"/>
          </p:nvPr>
        </p:nvSpPr>
        <p:spPr>
          <a:xfrm>
            <a:off x="228600" y="1189038"/>
            <a:ext cx="8458200" cy="4754562"/>
          </a:xfrm>
        </p:spPr>
        <p:txBody>
          <a:bodyPr/>
          <a:lstStyle/>
          <a:p>
            <a:pPr algn="just">
              <a:lnSpc>
                <a:spcPct val="80000"/>
              </a:lnSpc>
            </a:pPr>
            <a:r>
              <a:rPr lang="en-US" sz="2500"/>
              <a:t>Việc thiết kế ARM được bắt đầu từ năm 1983, trong một dự án phát triển của công ty máy tính Acorn.</a:t>
            </a:r>
          </a:p>
          <a:p>
            <a:pPr algn="just">
              <a:lnSpc>
                <a:spcPct val="80000"/>
              </a:lnSpc>
            </a:pPr>
            <a:r>
              <a:rPr lang="en-US" sz="2500"/>
              <a:t>Nhóm thiết kế, dẫn đầu bởi Roger Wilson và Steve Furber, bắt đầu phát triển một bộ vi xử lý có nhiều điểm tương đồng với Kỹ thuật MOS 6502 tiên tiến.</a:t>
            </a:r>
          </a:p>
          <a:p>
            <a:pPr algn="just">
              <a:lnSpc>
                <a:spcPct val="80000"/>
              </a:lnSpc>
            </a:pPr>
            <a:r>
              <a:rPr lang="en-US" sz="2500"/>
              <a:t>Acorn đã từng sản xuất nhiều máy tính dựa trên 6502, vì vậy việc tạo ra một chip như vậy là một bước tiến đáng kể của công ty này. </a:t>
            </a:r>
          </a:p>
          <a:p>
            <a:pPr algn="just">
              <a:lnSpc>
                <a:spcPct val="80000"/>
              </a:lnSpc>
            </a:pPr>
            <a:r>
              <a:rPr lang="en-US" sz="2500"/>
              <a:t>Nhóm thiết kế hoàn thành việc phát triển mẫu gọi là ARM1 vào năm 1985, và vào năm sau, nhóm hoàn thành sản phẩm ‘’thực’’ gọi là ARM2. </a:t>
            </a:r>
          </a:p>
          <a:p>
            <a:pPr algn="just">
              <a:lnSpc>
                <a:spcPct val="80000"/>
              </a:lnSpc>
            </a:pPr>
            <a:r>
              <a:rPr lang="en-US" sz="2500"/>
              <a:t>ARM2 có tuyến dữ liệu 32-bit, không gian địa chỉ 26-bit tức cho phép quản lý đến 64 Mbyte địa chỉ và 16 thanh ghi 32 bit.</a:t>
            </a:r>
          </a:p>
          <a:p>
            <a:pPr algn="just">
              <a:lnSpc>
                <a:spcPct val="80000"/>
              </a:lnSpc>
              <a:buFontTx/>
              <a:buNone/>
            </a:pPr>
            <a:r>
              <a:rPr lang="en-US" sz="2500"/>
              <a:t/>
            </a:r>
            <a:br>
              <a:rPr lang="en-US" sz="2500"/>
            </a:br>
            <a:endParaRPr lang="en-US" sz="2500"/>
          </a:p>
        </p:txBody>
      </p:sp>
      <p:sp>
        <p:nvSpPr>
          <p:cNvPr id="17415" name="Rectangle 7"/>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GIỚI THIỆU CHUNG VỀ HỌ VI XỬ LÝ ARM</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3B95F9A5-F6B7-4C46-A5EF-48C05806CDAF}" type="slidenum">
              <a:rPr lang="en-US"/>
              <a:pPr/>
              <a:t>12</a:t>
            </a:fld>
            <a:endParaRPr lang="en-US"/>
          </a:p>
        </p:txBody>
      </p:sp>
      <p:sp>
        <p:nvSpPr>
          <p:cNvPr id="161794" name="Rectangle 2"/>
          <p:cNvSpPr>
            <a:spLocks noGrp="1" noChangeArrowheads="1"/>
          </p:cNvSpPr>
          <p:nvPr>
            <p:ph type="title"/>
          </p:nvPr>
        </p:nvSpPr>
        <p:spPr bwMode="auto">
          <a:xfrm>
            <a:off x="762000" y="198438"/>
            <a:ext cx="8229600" cy="563562"/>
          </a:xfrm>
          <a:noFill/>
          <a:ln>
            <a:miter lim="800000"/>
            <a:headEnd/>
            <a:tailEnd/>
          </a:ln>
        </p:spPr>
        <p:txBody>
          <a:bodyPr vert="horz" wrap="square" lIns="91440" tIns="45720" rIns="91440" bIns="45720" numCol="1" anchor="t" anchorCtr="0" compatLnSpc="1">
            <a:prstTxWarp prst="textNoShape">
              <a:avLst/>
            </a:prstTxWarp>
          </a:bodyPr>
          <a:lstStyle/>
          <a:p>
            <a:r>
              <a:rPr lang="en-US" sz="2800" dirty="0" smtClean="0"/>
              <a:t>NỘI DUNG CHƯƠNG 2</a:t>
            </a:r>
            <a:endParaRPr lang="en-US" sz="2800" dirty="0"/>
          </a:p>
        </p:txBody>
      </p:sp>
      <p:sp>
        <p:nvSpPr>
          <p:cNvPr id="161795" name="Rectangle 3"/>
          <p:cNvSpPr>
            <a:spLocks noGrp="1" noChangeArrowheads="1"/>
          </p:cNvSpPr>
          <p:nvPr>
            <p:ph type="body" idx="1"/>
          </p:nvPr>
        </p:nvSpPr>
        <p:spPr>
          <a:xfrm>
            <a:off x="228600" y="1752600"/>
            <a:ext cx="7772400" cy="2971800"/>
          </a:xfrm>
        </p:spPr>
        <p:txBody>
          <a:bodyPr/>
          <a:lstStyle/>
          <a:p>
            <a:r>
              <a:rPr lang="en-US" b="1" dirty="0" smtClean="0"/>
              <a:t>2.</a:t>
            </a:r>
            <a:r>
              <a:rPr lang="en-US" b="1" dirty="0" smtClean="0"/>
              <a:t>1</a:t>
            </a:r>
            <a:r>
              <a:rPr lang="en-US" b="1" dirty="0"/>
              <a:t>:  GIỚI THIỆU CÁC LÕI ARM</a:t>
            </a:r>
          </a:p>
          <a:p>
            <a:pPr lvl="1"/>
            <a:r>
              <a:rPr lang="en-US" b="1" dirty="0" err="1"/>
              <a:t>Giới</a:t>
            </a:r>
            <a:r>
              <a:rPr lang="en-US" b="1" dirty="0"/>
              <a:t> </a:t>
            </a:r>
            <a:r>
              <a:rPr lang="en-US" b="1" dirty="0" err="1"/>
              <a:t>thiệu</a:t>
            </a:r>
            <a:r>
              <a:rPr lang="en-US" b="1" dirty="0"/>
              <a:t> </a:t>
            </a:r>
            <a:r>
              <a:rPr lang="en-US" b="1" dirty="0" err="1"/>
              <a:t>chung</a:t>
            </a:r>
            <a:r>
              <a:rPr lang="en-US" b="1" dirty="0"/>
              <a:t> </a:t>
            </a:r>
            <a:r>
              <a:rPr lang="en-US" b="1" dirty="0" err="1"/>
              <a:t>vê</a:t>
            </a:r>
            <a:r>
              <a:rPr lang="en-US" b="1" dirty="0"/>
              <a:t>̀ họ vi </a:t>
            </a:r>
            <a:r>
              <a:rPr lang="en-US" b="1" dirty="0" err="1"/>
              <a:t>xư</a:t>
            </a:r>
            <a:r>
              <a:rPr lang="en-US" b="1" dirty="0"/>
              <a:t>̉ </a:t>
            </a:r>
            <a:r>
              <a:rPr lang="en-US" b="1" dirty="0" err="1"/>
              <a:t>ly</a:t>
            </a:r>
            <a:r>
              <a:rPr lang="en-US" b="1" dirty="0"/>
              <a:t>́ ARM</a:t>
            </a:r>
          </a:p>
          <a:p>
            <a:pPr lvl="1"/>
            <a:r>
              <a:rPr lang="en-US" b="1" dirty="0" err="1">
                <a:solidFill>
                  <a:srgbClr val="FF3300"/>
                </a:solidFill>
              </a:rPr>
              <a:t>Các</a:t>
            </a:r>
            <a:r>
              <a:rPr lang="en-US" b="1" dirty="0">
                <a:solidFill>
                  <a:srgbClr val="FF3300"/>
                </a:solidFill>
              </a:rPr>
              <a:t> </a:t>
            </a:r>
            <a:r>
              <a:rPr lang="en-US" b="1" dirty="0" err="1">
                <a:solidFill>
                  <a:srgbClr val="FF3300"/>
                </a:solidFill>
              </a:rPr>
              <a:t>thê</a:t>
            </a:r>
            <a:r>
              <a:rPr lang="en-US" b="1" dirty="0">
                <a:solidFill>
                  <a:srgbClr val="FF3300"/>
                </a:solidFill>
              </a:rPr>
              <a:t>́ </a:t>
            </a:r>
            <a:r>
              <a:rPr lang="en-US" b="1" dirty="0" err="1">
                <a:solidFill>
                  <a:srgbClr val="FF3300"/>
                </a:solidFill>
              </a:rPr>
              <a:t>hê</a:t>
            </a:r>
            <a:r>
              <a:rPr lang="en-US" b="1" dirty="0">
                <a:solidFill>
                  <a:srgbClr val="FF3300"/>
                </a:solidFill>
              </a:rPr>
              <a:t>̣ vi </a:t>
            </a:r>
            <a:r>
              <a:rPr lang="en-US" b="1" dirty="0" err="1">
                <a:solidFill>
                  <a:srgbClr val="FF3300"/>
                </a:solidFill>
              </a:rPr>
              <a:t>xư</a:t>
            </a:r>
            <a:r>
              <a:rPr lang="en-US" b="1" dirty="0">
                <a:solidFill>
                  <a:srgbClr val="FF3300"/>
                </a:solidFill>
              </a:rPr>
              <a:t>̉ </a:t>
            </a:r>
            <a:r>
              <a:rPr lang="en-US" b="1" dirty="0" err="1">
                <a:solidFill>
                  <a:srgbClr val="FF3300"/>
                </a:solidFill>
              </a:rPr>
              <a:t>ly</a:t>
            </a:r>
            <a:r>
              <a:rPr lang="en-US" b="1" dirty="0">
                <a:solidFill>
                  <a:srgbClr val="FF3300"/>
                </a:solidFill>
              </a:rPr>
              <a:t>́ ARM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1DABEE6B-6166-4E4E-8FD6-2FE7047EC433}" type="slidenum">
              <a:rPr lang="en-US"/>
              <a:pPr/>
              <a:t>13</a:t>
            </a:fld>
            <a:endParaRPr lang="en-US"/>
          </a:p>
        </p:txBody>
      </p:sp>
      <p:sp>
        <p:nvSpPr>
          <p:cNvPr id="18435" name="Rectangle 3"/>
          <p:cNvSpPr>
            <a:spLocks noGrp="1" noChangeArrowheads="1"/>
          </p:cNvSpPr>
          <p:nvPr>
            <p:ph type="body" idx="1"/>
          </p:nvPr>
        </p:nvSpPr>
        <p:spPr>
          <a:xfrm>
            <a:off x="457200" y="1066800"/>
            <a:ext cx="8382000" cy="5029200"/>
          </a:xfrm>
        </p:spPr>
        <p:txBody>
          <a:bodyPr/>
          <a:lstStyle/>
          <a:p>
            <a:pPr algn="just">
              <a:lnSpc>
                <a:spcPct val="80000"/>
              </a:lnSpc>
            </a:pPr>
            <a:r>
              <a:rPr lang="en-US" sz="2800"/>
              <a:t>Có thể nói ARM2 là bộ vi xử lý 32-bit khả dụng đơn giản nhất trên thế giới, với chỉ gồm 30.000 transistor (so với bộ vi xử lý lâu hơn bốn năm của Motorola là 68000 với khoảng 68.000 transistor). </a:t>
            </a:r>
          </a:p>
          <a:p>
            <a:pPr algn="just">
              <a:lnSpc>
                <a:spcPct val="80000"/>
              </a:lnSpc>
            </a:pPr>
            <a:r>
              <a:rPr lang="en-US" sz="2800"/>
              <a:t>Sự đơn giản như vậy có được nhờ ARM không có vi chương trình (mà chiếm khoảng ¼ đến 1/3 trong 68000) và cũng giống như hầu hết các CPU vào thời đó, không hề chứa cache. </a:t>
            </a:r>
          </a:p>
          <a:p>
            <a:pPr algn="just">
              <a:lnSpc>
                <a:spcPct val="80000"/>
              </a:lnSpc>
            </a:pPr>
            <a:r>
              <a:rPr lang="en-US" sz="2800"/>
              <a:t>Sự đơn giản này đưa đến đặc điểm tiêu thụ công suất thấp của ARM, mà lại có tính năng tốt hơn cả 286. </a:t>
            </a:r>
          </a:p>
          <a:p>
            <a:pPr algn="just">
              <a:lnSpc>
                <a:spcPct val="80000"/>
              </a:lnSpc>
            </a:pPr>
            <a:r>
              <a:rPr lang="en-US" sz="2800"/>
              <a:t>Thế hệ sau, ARM3, được tạo ra với 4KB cache và có chức năng được cải thiện tốt hơn nữa.</a:t>
            </a:r>
          </a:p>
        </p:txBody>
      </p:sp>
      <p:sp>
        <p:nvSpPr>
          <p:cNvPr id="18439" name="Rectangle 7"/>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CÁC THẾ HỆ VI XỬ LÝ ARM</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2012748A-5CEA-4DEB-943A-208F37E6944D}" type="slidenum">
              <a:rPr lang="en-US"/>
              <a:pPr/>
              <a:t>14</a:t>
            </a:fld>
            <a:endParaRPr lang="en-US"/>
          </a:p>
        </p:txBody>
      </p:sp>
      <p:sp>
        <p:nvSpPr>
          <p:cNvPr id="19459" name="Rectangle 3"/>
          <p:cNvSpPr>
            <a:spLocks noGrp="1" noChangeArrowheads="1"/>
          </p:cNvSpPr>
          <p:nvPr>
            <p:ph type="body" idx="1"/>
          </p:nvPr>
        </p:nvSpPr>
        <p:spPr>
          <a:xfrm>
            <a:off x="457200" y="1295400"/>
            <a:ext cx="8458200" cy="4724400"/>
          </a:xfrm>
        </p:spPr>
        <p:txBody>
          <a:bodyPr/>
          <a:lstStyle/>
          <a:p>
            <a:pPr algn="just">
              <a:lnSpc>
                <a:spcPct val="80000"/>
              </a:lnSpc>
            </a:pPr>
            <a:r>
              <a:rPr lang="en-US" sz="2800"/>
              <a:t>Vào những năm cuối thập niên 80, hãng máy tính Apple Computer bắt đầu hợp tác với Acorn để phát triển các thế hệ lõi ARM mới . </a:t>
            </a:r>
          </a:p>
          <a:p>
            <a:pPr algn="just">
              <a:lnSpc>
                <a:spcPct val="80000"/>
              </a:lnSpc>
            </a:pPr>
            <a:r>
              <a:rPr lang="en-US" sz="2800"/>
              <a:t>Công việc này trở nên quan trọng đến nỗi Acorn nâng nhóm thiết kế trở thành một công ty mới gọi là Advanced RISC Machines. </a:t>
            </a:r>
          </a:p>
          <a:p>
            <a:pPr algn="just">
              <a:lnSpc>
                <a:spcPct val="80000"/>
              </a:lnSpc>
            </a:pPr>
            <a:r>
              <a:rPr lang="en-US" sz="2800"/>
              <a:t>Kết quả sự hợp tác này là ARM6. Mẫu đầu tiên được công bố vào năm 1991.</a:t>
            </a:r>
          </a:p>
          <a:p>
            <a:pPr algn="just">
              <a:lnSpc>
                <a:spcPct val="80000"/>
              </a:lnSpc>
            </a:pPr>
            <a:r>
              <a:rPr lang="en-US" sz="2800"/>
              <a:t>Apple đã sử dụng bộ vi xử lý ARM 610 dựa trên ARM6 làm cơ sở cho PDA hiệu Apple Newton.</a:t>
            </a:r>
          </a:p>
          <a:p>
            <a:pPr algn="just">
              <a:lnSpc>
                <a:spcPct val="80000"/>
              </a:lnSpc>
            </a:pPr>
            <a:r>
              <a:rPr lang="en-US" sz="2800"/>
              <a:t> Vào năm 1994, Acorn dùng ARM 610 làm CPU trong các máy vi tính RiscPC của họ. </a:t>
            </a:r>
          </a:p>
        </p:txBody>
      </p:sp>
      <p:sp>
        <p:nvSpPr>
          <p:cNvPr id="19463" name="Rectangle 7"/>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CÁC THẾ HỆ VI XỬ LÝ ARM</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267CD4B1-4AE0-4ABD-8EEC-FE694A4ED5ED}" type="slidenum">
              <a:rPr lang="en-US"/>
              <a:pPr/>
              <a:t>15</a:t>
            </a:fld>
            <a:endParaRPr lang="en-US"/>
          </a:p>
        </p:txBody>
      </p:sp>
      <p:sp>
        <p:nvSpPr>
          <p:cNvPr id="20483" name="Rectangle 3"/>
          <p:cNvSpPr>
            <a:spLocks noGrp="1" noChangeArrowheads="1"/>
          </p:cNvSpPr>
          <p:nvPr>
            <p:ph type="body" idx="1"/>
          </p:nvPr>
        </p:nvSpPr>
        <p:spPr>
          <a:xfrm>
            <a:off x="228600" y="1143000"/>
            <a:ext cx="8686800" cy="4876800"/>
          </a:xfrm>
        </p:spPr>
        <p:txBody>
          <a:bodyPr/>
          <a:lstStyle/>
          <a:p>
            <a:pPr algn="just">
              <a:lnSpc>
                <a:spcPct val="90000"/>
              </a:lnSpc>
            </a:pPr>
            <a:r>
              <a:rPr lang="en-US" sz="2600"/>
              <a:t>Trải qua nhiều thế hệ nhưng lõi ARM gần như không thay đổi kích thước. ARM2 có 30.000 transistors trong khi ARM6 chỉ tăng lên đến 35.000. </a:t>
            </a:r>
          </a:p>
          <a:p>
            <a:pPr algn="just">
              <a:lnSpc>
                <a:spcPct val="90000"/>
              </a:lnSpc>
            </a:pPr>
            <a:r>
              <a:rPr lang="en-US" sz="2600"/>
              <a:t>Ý tưởng của nhà sản xuất lõi ARM là sao cho người sử dụng có thể ghép lõi ARM với một số bộ phận tùy chọn nào đó để tạo ra một CPU hoàn chỉnh, một loại CPU mà có thể tạo ra trên những nhà máy sản xuất bán dẫn cũ và vẫn tiếp tục tạo ra được sản phẩm với nhiều tính năng mà giá thành vẫn thấp. </a:t>
            </a:r>
          </a:p>
          <a:p>
            <a:pPr algn="just">
              <a:lnSpc>
                <a:spcPct val="90000"/>
              </a:lnSpc>
            </a:pPr>
            <a:r>
              <a:rPr lang="en-US" sz="2600"/>
              <a:t>Thế hệ thành công nhất có lẽ là ARM7TDMI với hàng trăm triệu lõi được sử dụng trong các máy điện thoại di động, hệ thống video game cầm tay, và Sega Dreamcast. </a:t>
            </a:r>
          </a:p>
        </p:txBody>
      </p:sp>
      <p:sp>
        <p:nvSpPr>
          <p:cNvPr id="20487" name="Rectangle 7"/>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CÁC THẾ HỆ VI XỬ LÝ ARM</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615A1057-585A-41B7-ABF8-6468B46A3E71}" type="slidenum">
              <a:rPr lang="en-US"/>
              <a:pPr/>
              <a:t>16</a:t>
            </a:fld>
            <a:endParaRPr lang="en-US"/>
          </a:p>
        </p:txBody>
      </p:sp>
      <p:sp>
        <p:nvSpPr>
          <p:cNvPr id="21507" name="Rectangle 3"/>
          <p:cNvSpPr>
            <a:spLocks noGrp="1" noChangeArrowheads="1"/>
          </p:cNvSpPr>
          <p:nvPr>
            <p:ph type="body" idx="1"/>
          </p:nvPr>
        </p:nvSpPr>
        <p:spPr>
          <a:xfrm>
            <a:off x="152400" y="1066800"/>
            <a:ext cx="8915400" cy="5029200"/>
          </a:xfrm>
        </p:spPr>
        <p:txBody>
          <a:bodyPr/>
          <a:lstStyle/>
          <a:p>
            <a:pPr algn="just">
              <a:lnSpc>
                <a:spcPct val="80000"/>
              </a:lnSpc>
            </a:pPr>
            <a:r>
              <a:rPr lang="en-US" sz="2800"/>
              <a:t>Dreamcast đưa ra bộ vi xử lý SH4 mà chỉ mượn một số ý tưởng từ ARM (tiêu tán công suất thấp, tập lệnh gọn …) nhưng phần còn lại thì khác với ARM. </a:t>
            </a:r>
          </a:p>
          <a:p>
            <a:pPr algn="just">
              <a:lnSpc>
                <a:spcPct val="80000"/>
              </a:lnSpc>
            </a:pPr>
            <a:r>
              <a:rPr lang="en-US" sz="2800"/>
              <a:t>Dreamcast cũng tạo ra một chip xử lý âm thanh được thiết kế bởi Yamaha với lõi ARM7. </a:t>
            </a:r>
          </a:p>
          <a:p>
            <a:pPr algn="just">
              <a:lnSpc>
                <a:spcPct val="80000"/>
              </a:lnSpc>
            </a:pPr>
            <a:r>
              <a:rPr lang="en-US" sz="2800"/>
              <a:t>Bên cạnh đó, Gameboy Advance của Nintendo, dùng ARM7TDMI ở tần số 16,78 MHz. </a:t>
            </a:r>
          </a:p>
          <a:p>
            <a:pPr algn="just">
              <a:lnSpc>
                <a:spcPct val="80000"/>
              </a:lnSpc>
            </a:pPr>
            <a:r>
              <a:rPr lang="en-US" sz="2800"/>
              <a:t>Hãng DEC cũng bán giấy phép về lõi cấu trúc ARM (đôi khi chúng ta có thể bị nhầm lẫn vì họ cũng sản xuất ra DEC Alpha) và sản xuất ra thế hệ Strong ARM. Hoạt động ở tần số 233 MHz mà CPU này chỉ tiêu tốn khoảng 1 watt công suất (những đời sau còn tiêu tốn ít công suất hơn nữa). </a:t>
            </a:r>
          </a:p>
        </p:txBody>
      </p:sp>
      <p:sp>
        <p:nvSpPr>
          <p:cNvPr id="21511" name="Rectangle 7"/>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CÁC THẾ HỆ VI XỬ LÝ ARM</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CC812E9A-AA38-43F8-8363-546F61BCF6C3}" type="slidenum">
              <a:rPr lang="en-US"/>
              <a:pPr/>
              <a:t>17</a:t>
            </a:fld>
            <a:endParaRPr lang="en-US"/>
          </a:p>
        </p:txBody>
      </p:sp>
      <p:sp>
        <p:nvSpPr>
          <p:cNvPr id="22531" name="Rectangle 3"/>
          <p:cNvSpPr>
            <a:spLocks noGrp="1" noChangeArrowheads="1"/>
          </p:cNvSpPr>
          <p:nvPr>
            <p:ph type="body" idx="1"/>
          </p:nvPr>
        </p:nvSpPr>
        <p:spPr/>
        <p:txBody>
          <a:bodyPr/>
          <a:lstStyle/>
          <a:p>
            <a:pPr algn="just">
              <a:lnSpc>
                <a:spcPct val="90000"/>
              </a:lnSpc>
            </a:pPr>
            <a:r>
              <a:rPr lang="en-US"/>
              <a:t>Sau những kiện tụng, Intel cũng được chấp nhận sản xuất ARM và Intel đã nắm lấy cơ hội này để bổ sung vào thế hệ già cỗi i960 của họ bằng Strong ARM. </a:t>
            </a:r>
          </a:p>
          <a:p>
            <a:pPr algn="just">
              <a:lnSpc>
                <a:spcPct val="90000"/>
              </a:lnSpc>
            </a:pPr>
            <a:r>
              <a:rPr lang="en-US"/>
              <a:t>Từ đó, Intel đã phát triển cho chính họ một sản phẩm chức năng cao gọi tên là Xscale.</a:t>
            </a:r>
            <a:br>
              <a:rPr lang="en-US"/>
            </a:br>
            <a:r>
              <a:rPr lang="en-US"/>
              <a:t/>
            </a:r>
            <a:br>
              <a:rPr lang="en-US"/>
            </a:br>
            <a:endParaRPr lang="en-US"/>
          </a:p>
        </p:txBody>
      </p:sp>
      <p:sp>
        <p:nvSpPr>
          <p:cNvPr id="22535" name="Rectangle 7"/>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CÁC THẾ HỆ VI XỬ LÝ ARM</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0F1F4C2A-9A7D-43FF-AE23-BDD92B6E72F7}" type="slidenum">
              <a:rPr lang="en-US"/>
              <a:pPr/>
              <a:t>18</a:t>
            </a:fld>
            <a:endParaRPr lang="en-US"/>
          </a:p>
        </p:txBody>
      </p:sp>
      <p:pic>
        <p:nvPicPr>
          <p:cNvPr id="178182" name="Picture 6"/>
          <p:cNvPicPr>
            <a:picLocks noGrp="1" noChangeAspect="1" noChangeArrowheads="1"/>
          </p:cNvPicPr>
          <p:nvPr>
            <p:ph type="body" idx="1"/>
          </p:nvPr>
        </p:nvPicPr>
        <p:blipFill>
          <a:blip r:embed="rId2"/>
          <a:srcRect/>
          <a:stretch>
            <a:fillRect/>
          </a:stretch>
        </p:blipFill>
        <p:spPr>
          <a:xfrm>
            <a:off x="304800" y="1042988"/>
            <a:ext cx="8396288" cy="4778375"/>
          </a:xfrm>
          <a:noFill/>
          <a:ln/>
        </p:spPr>
      </p:pic>
      <p:sp>
        <p:nvSpPr>
          <p:cNvPr id="178183" name="Rectangle 7"/>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CÁC THẾ HỆ VI XỬ LÝ ARM</a:t>
            </a: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506AD79C-E7AF-4E48-978E-7FD291EEE92C}" type="slidenum">
              <a:rPr lang="en-US"/>
              <a:pPr/>
              <a:t>19</a:t>
            </a:fld>
            <a:endParaRPr lang="en-US"/>
          </a:p>
        </p:txBody>
      </p:sp>
      <p:pic>
        <p:nvPicPr>
          <p:cNvPr id="179204" name="Picture 4"/>
          <p:cNvPicPr>
            <a:picLocks noGrp="1" noChangeAspect="1" noChangeArrowheads="1"/>
          </p:cNvPicPr>
          <p:nvPr>
            <p:ph type="body" idx="1"/>
          </p:nvPr>
        </p:nvPicPr>
        <p:blipFill>
          <a:blip r:embed="rId2"/>
          <a:srcRect/>
          <a:stretch>
            <a:fillRect/>
          </a:stretch>
        </p:blipFill>
        <p:spPr>
          <a:xfrm>
            <a:off x="76200" y="1122363"/>
            <a:ext cx="8915400" cy="4897437"/>
          </a:xfrm>
          <a:noFill/>
          <a:ln/>
        </p:spPr>
      </p:pic>
      <p:sp>
        <p:nvSpPr>
          <p:cNvPr id="179205" name="Rectangle 5"/>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CÁC THẾ HỆ VI XỬ LÝ ARM</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4E5397C8-BE4A-4B1C-A675-5AB65B080A53}" type="slidenum">
              <a:rPr lang="en-US"/>
              <a:pPr/>
              <a:t>2</a:t>
            </a:fld>
            <a:endParaRPr lang="en-US"/>
          </a:p>
        </p:txBody>
      </p:sp>
      <p:sp>
        <p:nvSpPr>
          <p:cNvPr id="7170" name="Rectangle 2"/>
          <p:cNvSpPr>
            <a:spLocks noGrp="1" noChangeArrowheads="1"/>
          </p:cNvSpPr>
          <p:nvPr>
            <p:ph type="title"/>
          </p:nvPr>
        </p:nvSpPr>
        <p:spPr bwMode="auto">
          <a:xfrm>
            <a:off x="762000" y="198438"/>
            <a:ext cx="8229600" cy="563562"/>
          </a:xfrm>
          <a:noFill/>
          <a:ln>
            <a:miter lim="800000"/>
            <a:headEnd/>
            <a:tailEnd/>
          </a:ln>
        </p:spPr>
        <p:txBody>
          <a:bodyPr vert="horz" wrap="square" lIns="91440" tIns="45720" rIns="91440" bIns="45720" numCol="1" anchor="t" anchorCtr="0" compatLnSpc="1">
            <a:prstTxWarp prst="textNoShape">
              <a:avLst/>
            </a:prstTxWarp>
          </a:bodyPr>
          <a:lstStyle/>
          <a:p>
            <a:r>
              <a:rPr lang="en-US" sz="2800" dirty="0"/>
              <a:t>NỘI DUNG </a:t>
            </a:r>
            <a:r>
              <a:rPr lang="en-US" sz="2800" dirty="0" smtClean="0"/>
              <a:t>CHƯƠNG 2</a:t>
            </a:r>
            <a:endParaRPr lang="en-US" sz="2800" dirty="0"/>
          </a:p>
        </p:txBody>
      </p:sp>
      <p:sp>
        <p:nvSpPr>
          <p:cNvPr id="7171" name="Rectangle 3"/>
          <p:cNvSpPr>
            <a:spLocks noGrp="1" noChangeArrowheads="1"/>
          </p:cNvSpPr>
          <p:nvPr>
            <p:ph type="body" idx="1"/>
          </p:nvPr>
        </p:nvSpPr>
        <p:spPr>
          <a:xfrm>
            <a:off x="228600" y="1752600"/>
            <a:ext cx="8610600" cy="2971800"/>
          </a:xfrm>
        </p:spPr>
        <p:txBody>
          <a:bodyPr/>
          <a:lstStyle/>
          <a:p>
            <a:r>
              <a:rPr lang="en-US" b="1" dirty="0" smtClean="0"/>
              <a:t>2.</a:t>
            </a:r>
            <a:r>
              <a:rPr lang="en-US" b="1" dirty="0" smtClean="0"/>
              <a:t>1</a:t>
            </a:r>
            <a:r>
              <a:rPr lang="en-US" b="1" dirty="0"/>
              <a:t>:  GIỚI THIỆU HỌ VI XỬ LÝ ARM</a:t>
            </a:r>
          </a:p>
          <a:p>
            <a:r>
              <a:rPr lang="en-US" b="1" dirty="0" smtClean="0"/>
              <a:t>2.</a:t>
            </a:r>
            <a:r>
              <a:rPr lang="en-US" b="1" dirty="0" smtClean="0"/>
              <a:t>2</a:t>
            </a:r>
            <a:r>
              <a:rPr lang="en-US" b="1" dirty="0"/>
              <a:t>: VI XỬ LÝ ARM7TDMI</a:t>
            </a:r>
          </a:p>
          <a:p>
            <a:r>
              <a:rPr lang="en-US" b="1" dirty="0" smtClean="0"/>
              <a:t>2.</a:t>
            </a:r>
            <a:r>
              <a:rPr lang="en-US" b="1" dirty="0" smtClean="0"/>
              <a:t>3</a:t>
            </a:r>
            <a:r>
              <a:rPr lang="en-US" b="1" dirty="0"/>
              <a:t>: VI ĐIỀU KHIỂN AT91SAM7S256</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89F79B1F-A57B-498A-B53F-3E86030503BD}" type="slidenum">
              <a:rPr lang="en-US"/>
              <a:pPr/>
              <a:t>20</a:t>
            </a:fld>
            <a:endParaRPr lang="en-US"/>
          </a:p>
        </p:txBody>
      </p:sp>
      <p:pic>
        <p:nvPicPr>
          <p:cNvPr id="180228" name="Picture 4"/>
          <p:cNvPicPr>
            <a:picLocks noGrp="1" noChangeAspect="1" noChangeArrowheads="1"/>
          </p:cNvPicPr>
          <p:nvPr>
            <p:ph type="body" idx="1"/>
          </p:nvPr>
        </p:nvPicPr>
        <p:blipFill>
          <a:blip r:embed="rId2"/>
          <a:srcRect/>
          <a:stretch>
            <a:fillRect/>
          </a:stretch>
        </p:blipFill>
        <p:spPr>
          <a:xfrm>
            <a:off x="228600" y="1106488"/>
            <a:ext cx="8686800" cy="4903787"/>
          </a:xfrm>
          <a:noFill/>
          <a:ln/>
        </p:spPr>
      </p:pic>
      <p:sp>
        <p:nvSpPr>
          <p:cNvPr id="180229" name="Rectangle 5"/>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CÁC THẾ HỆ VI XỬ LÝ ARM</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5C317293-380D-4390-986B-325849C39DD6}" type="slidenum">
              <a:rPr lang="en-US"/>
              <a:pPr/>
              <a:t>21</a:t>
            </a:fld>
            <a:endParaRPr lang="en-US"/>
          </a:p>
        </p:txBody>
      </p:sp>
      <p:pic>
        <p:nvPicPr>
          <p:cNvPr id="181252" name="Picture 4"/>
          <p:cNvPicPr>
            <a:picLocks noGrp="1" noChangeAspect="1" noChangeArrowheads="1"/>
          </p:cNvPicPr>
          <p:nvPr>
            <p:ph type="body" idx="1"/>
          </p:nvPr>
        </p:nvPicPr>
        <p:blipFill>
          <a:blip r:embed="rId2"/>
          <a:srcRect/>
          <a:stretch>
            <a:fillRect/>
          </a:stretch>
        </p:blipFill>
        <p:spPr>
          <a:xfrm>
            <a:off x="0" y="1177925"/>
            <a:ext cx="8991600" cy="4679950"/>
          </a:xfrm>
          <a:noFill/>
          <a:ln/>
        </p:spPr>
      </p:pic>
      <p:sp>
        <p:nvSpPr>
          <p:cNvPr id="181253" name="Rectangle 5"/>
          <p:cNvSpPr>
            <a:spLocks noChangeArrowheads="1"/>
          </p:cNvSpPr>
          <p:nvPr/>
        </p:nvSpPr>
        <p:spPr bwMode="auto">
          <a:xfrm>
            <a:off x="838200" y="152400"/>
            <a:ext cx="8229600" cy="563563"/>
          </a:xfrm>
          <a:prstGeom prst="rect">
            <a:avLst/>
          </a:prstGeom>
          <a:noFill/>
          <a:ln w="9525">
            <a:noFill/>
            <a:miter lim="800000"/>
            <a:headEnd/>
            <a:tailEnd/>
          </a:ln>
          <a:effectLst/>
        </p:spPr>
        <p:txBody>
          <a:bodyPr/>
          <a:lstStyle/>
          <a:p>
            <a:pPr algn="ctr"/>
            <a:r>
              <a:rPr lang="en-US" altLang="zh-TW" sz="2400" b="1">
                <a:solidFill>
                  <a:schemeClr val="tx2"/>
                </a:solidFill>
                <a:ea typeface="PMingLiU" pitchFamily="18" charset="-120"/>
              </a:rPr>
              <a:t>CÁC THẾ HỆ VI XỬ LÝ ARM</a:t>
            </a:r>
            <a:endParaRPr lang="en-US" sz="2400" b="1">
              <a:solidFill>
                <a:schemeClr val="tx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CDE731F2-21E6-42E2-9C4C-4653FD43EB66}" type="slidenum">
              <a:rPr lang="en-US"/>
              <a:pPr/>
              <a:t>22</a:t>
            </a:fld>
            <a:endParaRPr lang="en-US"/>
          </a:p>
        </p:txBody>
      </p:sp>
      <p:pic>
        <p:nvPicPr>
          <p:cNvPr id="182276" name="Picture 4"/>
          <p:cNvPicPr>
            <a:picLocks noGrp="1" noChangeAspect="1" noChangeArrowheads="1"/>
          </p:cNvPicPr>
          <p:nvPr>
            <p:ph type="body" idx="1"/>
          </p:nvPr>
        </p:nvPicPr>
        <p:blipFill>
          <a:blip r:embed="rId2"/>
          <a:srcRect/>
          <a:stretch>
            <a:fillRect/>
          </a:stretch>
        </p:blipFill>
        <p:spPr>
          <a:xfrm>
            <a:off x="152400" y="1214438"/>
            <a:ext cx="8763000" cy="4492625"/>
          </a:xfrm>
          <a:noFill/>
          <a:ln/>
        </p:spPr>
      </p:pic>
      <p:sp>
        <p:nvSpPr>
          <p:cNvPr id="182277" name="Rectangle 5"/>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CÁC THẾ HỆ VI XỬ LÝ ARM</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05CDDDC4-4009-4FE0-8BF4-888C3829F9F2}" type="slidenum">
              <a:rPr lang="en-US"/>
              <a:pPr/>
              <a:t>23</a:t>
            </a:fld>
            <a:endParaRPr lang="en-US"/>
          </a:p>
        </p:txBody>
      </p:sp>
      <p:pic>
        <p:nvPicPr>
          <p:cNvPr id="183300" name="Picture 4"/>
          <p:cNvPicPr>
            <a:picLocks noGrp="1" noChangeAspect="1" noChangeArrowheads="1"/>
          </p:cNvPicPr>
          <p:nvPr>
            <p:ph type="body" idx="1"/>
          </p:nvPr>
        </p:nvPicPr>
        <p:blipFill>
          <a:blip r:embed="rId2"/>
          <a:srcRect/>
          <a:stretch>
            <a:fillRect/>
          </a:stretch>
        </p:blipFill>
        <p:spPr>
          <a:xfrm>
            <a:off x="228600" y="1098550"/>
            <a:ext cx="8686800" cy="4921250"/>
          </a:xfrm>
          <a:noFill/>
          <a:ln/>
        </p:spPr>
      </p:pic>
      <p:sp>
        <p:nvSpPr>
          <p:cNvPr id="183301" name="Rectangle 5"/>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CÁC THẾ HỆ VI XỬ LÝ ARM</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www.ptit.edu.vn</a:t>
            </a:r>
          </a:p>
          <a:p>
            <a:r>
              <a:rPr lang="en-US"/>
              <a:t>ĐỀ TÀI: KIT ARM	</a:t>
            </a:r>
          </a:p>
        </p:txBody>
      </p:sp>
      <p:sp>
        <p:nvSpPr>
          <p:cNvPr id="6"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7" name="Slide Number Placeholder 5"/>
          <p:cNvSpPr>
            <a:spLocks noGrp="1"/>
          </p:cNvSpPr>
          <p:nvPr>
            <p:ph type="sldNum" sz="quarter" idx="12"/>
          </p:nvPr>
        </p:nvSpPr>
        <p:spPr/>
        <p:txBody>
          <a:bodyPr/>
          <a:lstStyle/>
          <a:p>
            <a:r>
              <a:rPr lang="en-US"/>
              <a:t>Trang: </a:t>
            </a:r>
            <a:fld id="{8101AA18-3F91-49BB-9C83-32B8F76F8707}" type="slidenum">
              <a:rPr lang="en-US"/>
              <a:pPr/>
              <a:t>24</a:t>
            </a:fld>
            <a:endParaRPr lang="en-US"/>
          </a:p>
        </p:txBody>
      </p:sp>
      <p:sp>
        <p:nvSpPr>
          <p:cNvPr id="18432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t>        </a:t>
            </a:r>
          </a:p>
        </p:txBody>
      </p:sp>
      <p:pic>
        <p:nvPicPr>
          <p:cNvPr id="184324" name="Picture 4"/>
          <p:cNvPicPr>
            <a:picLocks noGrp="1" noChangeAspect="1" noChangeArrowheads="1"/>
          </p:cNvPicPr>
          <p:nvPr>
            <p:ph type="body" idx="1"/>
          </p:nvPr>
        </p:nvPicPr>
        <p:blipFill>
          <a:blip r:embed="rId2"/>
          <a:srcRect/>
          <a:stretch>
            <a:fillRect/>
          </a:stretch>
        </p:blipFill>
        <p:spPr>
          <a:xfrm>
            <a:off x="152400" y="1143000"/>
            <a:ext cx="8915400" cy="4933950"/>
          </a:xfrm>
          <a:noFill/>
          <a:ln/>
        </p:spPr>
      </p:pic>
      <p:sp>
        <p:nvSpPr>
          <p:cNvPr id="184325" name="Rectangle 5"/>
          <p:cNvSpPr>
            <a:spLocks noChangeArrowheads="1"/>
          </p:cNvSpPr>
          <p:nvPr/>
        </p:nvSpPr>
        <p:spPr bwMode="auto">
          <a:xfrm>
            <a:off x="838200" y="152400"/>
            <a:ext cx="8229600" cy="563563"/>
          </a:xfrm>
          <a:prstGeom prst="rect">
            <a:avLst/>
          </a:prstGeom>
          <a:noFill/>
          <a:ln w="9525">
            <a:noFill/>
            <a:miter lim="800000"/>
            <a:headEnd/>
            <a:tailEnd/>
          </a:ln>
          <a:effectLst/>
        </p:spPr>
        <p:txBody>
          <a:bodyPr/>
          <a:lstStyle/>
          <a:p>
            <a:pPr algn="ctr"/>
            <a:r>
              <a:rPr lang="en-US" altLang="zh-TW" sz="2400" b="1">
                <a:solidFill>
                  <a:schemeClr val="tx2"/>
                </a:solidFill>
                <a:ea typeface="PMingLiU" pitchFamily="18" charset="-120"/>
              </a:rPr>
              <a:t>CÁC THẾ HỆ VI XỬ LÝ ARM</a:t>
            </a:r>
            <a:endParaRPr lang="en-US" sz="2400" b="1">
              <a:solidFill>
                <a:schemeClr val="tx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4A39CC65-80D0-460D-AA4B-256F2BBC632C}" type="slidenum">
              <a:rPr lang="en-US"/>
              <a:pPr/>
              <a:t>25</a:t>
            </a:fld>
            <a:endParaRPr lang="en-US"/>
          </a:p>
        </p:txBody>
      </p:sp>
      <p:sp>
        <p:nvSpPr>
          <p:cNvPr id="25603" name="Rectangle 3"/>
          <p:cNvSpPr>
            <a:spLocks noGrp="1" noChangeArrowheads="1"/>
          </p:cNvSpPr>
          <p:nvPr>
            <p:ph type="body" idx="1"/>
          </p:nvPr>
        </p:nvSpPr>
        <p:spPr/>
        <p:txBody>
          <a:bodyPr/>
          <a:lstStyle/>
          <a:p>
            <a:pPr>
              <a:lnSpc>
                <a:spcPct val="80000"/>
              </a:lnSpc>
            </a:pPr>
            <a:r>
              <a:rPr lang="en-US" sz="2800"/>
              <a:t>Một số công ty được cấp bản quyền ARM như sau:</a:t>
            </a:r>
          </a:p>
          <a:p>
            <a:pPr lvl="1">
              <a:lnSpc>
                <a:spcPct val="80000"/>
              </a:lnSpc>
            </a:pPr>
            <a:r>
              <a:rPr lang="en-US" sz="2400"/>
              <a:t>Motorola</a:t>
            </a:r>
          </a:p>
          <a:p>
            <a:pPr lvl="1">
              <a:lnSpc>
                <a:spcPct val="80000"/>
              </a:lnSpc>
            </a:pPr>
            <a:r>
              <a:rPr lang="en-US" sz="2400"/>
              <a:t>IBM</a:t>
            </a:r>
          </a:p>
          <a:p>
            <a:pPr lvl="1">
              <a:lnSpc>
                <a:spcPct val="80000"/>
              </a:lnSpc>
            </a:pPr>
            <a:r>
              <a:rPr lang="en-US" sz="2400"/>
              <a:t>Texas Instruments</a:t>
            </a:r>
          </a:p>
          <a:p>
            <a:pPr lvl="1">
              <a:lnSpc>
                <a:spcPct val="80000"/>
              </a:lnSpc>
            </a:pPr>
            <a:r>
              <a:rPr lang="en-US" sz="2400"/>
              <a:t>Nintendo</a:t>
            </a:r>
          </a:p>
          <a:p>
            <a:pPr lvl="1">
              <a:lnSpc>
                <a:spcPct val="80000"/>
              </a:lnSpc>
            </a:pPr>
            <a:r>
              <a:rPr lang="en-US" sz="2400"/>
              <a:t>Philips</a:t>
            </a:r>
          </a:p>
          <a:p>
            <a:pPr lvl="1">
              <a:lnSpc>
                <a:spcPct val="80000"/>
              </a:lnSpc>
            </a:pPr>
            <a:r>
              <a:rPr lang="en-US" sz="2400"/>
              <a:t>VLSI</a:t>
            </a:r>
          </a:p>
          <a:p>
            <a:pPr lvl="1">
              <a:lnSpc>
                <a:spcPct val="80000"/>
              </a:lnSpc>
            </a:pPr>
            <a:r>
              <a:rPr lang="en-US" sz="2400"/>
              <a:t>Sharp</a:t>
            </a:r>
          </a:p>
          <a:p>
            <a:pPr lvl="1">
              <a:lnSpc>
                <a:spcPct val="80000"/>
              </a:lnSpc>
            </a:pPr>
            <a:r>
              <a:rPr lang="en-US" sz="2400"/>
              <a:t>Samsung</a:t>
            </a:r>
          </a:p>
          <a:p>
            <a:pPr lvl="1">
              <a:lnSpc>
                <a:spcPct val="80000"/>
              </a:lnSpc>
            </a:pPr>
            <a:r>
              <a:rPr lang="en-US" sz="2400"/>
              <a:t>Atmel</a:t>
            </a:r>
          </a:p>
          <a:p>
            <a:pPr lvl="1">
              <a:lnSpc>
                <a:spcPct val="80000"/>
              </a:lnSpc>
            </a:pPr>
            <a:r>
              <a:rPr lang="en-US" sz="2400"/>
              <a:t> …</a:t>
            </a:r>
          </a:p>
          <a:p>
            <a:pPr algn="just">
              <a:lnSpc>
                <a:spcPct val="80000"/>
              </a:lnSpc>
            </a:pPr>
            <a:endParaRPr lang="en-US" sz="2800"/>
          </a:p>
        </p:txBody>
      </p:sp>
      <p:sp>
        <p:nvSpPr>
          <p:cNvPr id="25607" name="Rectangle 7"/>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CÁC THẾ HỆ VI XỬ LÝ ARM</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BECAC47E-4EA7-44F4-91D1-9C6EA5216B64}" type="slidenum">
              <a:rPr lang="en-US"/>
              <a:pPr/>
              <a:t>26</a:t>
            </a:fld>
            <a:endParaRPr lang="en-US"/>
          </a:p>
        </p:txBody>
      </p:sp>
      <p:sp>
        <p:nvSpPr>
          <p:cNvPr id="28674" name="Rectangle 2"/>
          <p:cNvSpPr>
            <a:spLocks noGrp="1" noChangeArrowheads="1"/>
          </p:cNvSpPr>
          <p:nvPr>
            <p:ph type="title"/>
          </p:nvPr>
        </p:nvSpPr>
        <p:spPr bwMode="auto">
          <a:xfrm>
            <a:off x="762000" y="198438"/>
            <a:ext cx="8229600" cy="563562"/>
          </a:xfrm>
          <a:noFill/>
          <a:ln>
            <a:miter lim="800000"/>
            <a:headEnd/>
            <a:tailEnd/>
          </a:ln>
        </p:spPr>
        <p:txBody>
          <a:bodyPr vert="horz" wrap="square" lIns="91440" tIns="45720" rIns="91440" bIns="45720" numCol="1" anchor="t" anchorCtr="0" compatLnSpc="1">
            <a:prstTxWarp prst="textNoShape">
              <a:avLst/>
            </a:prstTxWarp>
          </a:bodyPr>
          <a:lstStyle/>
          <a:p>
            <a:r>
              <a:rPr lang="en-US" sz="2800" dirty="0" smtClean="0"/>
              <a:t>NỘI DUNG CHƯƠNG 2</a:t>
            </a:r>
            <a:endParaRPr lang="en-US" sz="2800" dirty="0"/>
          </a:p>
        </p:txBody>
      </p:sp>
      <p:sp>
        <p:nvSpPr>
          <p:cNvPr id="28675" name="Rectangle 3"/>
          <p:cNvSpPr>
            <a:spLocks noGrp="1" noChangeArrowheads="1"/>
          </p:cNvSpPr>
          <p:nvPr>
            <p:ph type="body" idx="1"/>
          </p:nvPr>
        </p:nvSpPr>
        <p:spPr>
          <a:xfrm>
            <a:off x="228600" y="1752600"/>
            <a:ext cx="7772400" cy="2971800"/>
          </a:xfrm>
        </p:spPr>
        <p:txBody>
          <a:bodyPr/>
          <a:lstStyle/>
          <a:p>
            <a:pPr>
              <a:lnSpc>
                <a:spcPct val="90000"/>
              </a:lnSpc>
            </a:pPr>
            <a:r>
              <a:rPr lang="en-US" sz="2800" b="1"/>
              <a:t>PHẦN 1:  GIỚI THIỆU HỌ VI XỬ LÝ ARM</a:t>
            </a:r>
          </a:p>
          <a:p>
            <a:pPr>
              <a:lnSpc>
                <a:spcPct val="90000"/>
              </a:lnSpc>
            </a:pPr>
            <a:r>
              <a:rPr lang="en-US" sz="2800" b="1">
                <a:solidFill>
                  <a:srgbClr val="FF3300"/>
                </a:solidFill>
              </a:rPr>
              <a:t>PHẦN 2: VI XỬ LÝ ARM7TDMI</a:t>
            </a:r>
          </a:p>
          <a:p>
            <a:pPr>
              <a:lnSpc>
                <a:spcPct val="90000"/>
              </a:lnSpc>
            </a:pPr>
            <a:r>
              <a:rPr lang="en-US" sz="2800" b="1"/>
              <a:t>PHẦN 3: VI ĐIỀU KHIỂN AT91SAM7S256</a:t>
            </a:r>
          </a:p>
          <a:p>
            <a:pPr>
              <a:lnSpc>
                <a:spcPct val="90000"/>
              </a:lnSpc>
            </a:pPr>
            <a:r>
              <a:rPr lang="en-US" sz="2800" b="1"/>
              <a:t>PHẦN 4: PHẦN CỨNG KIT AT91SAM7S256</a:t>
            </a:r>
          </a:p>
          <a:p>
            <a:pPr>
              <a:lnSpc>
                <a:spcPct val="90000"/>
              </a:lnSpc>
            </a:pPr>
            <a:r>
              <a:rPr lang="en-US" sz="2800" b="1"/>
              <a:t>PHẦN 5: CÁC CHƯƠNG TRÌNH MẦU KIỂM </a:t>
            </a:r>
          </a:p>
          <a:p>
            <a:pPr>
              <a:lnSpc>
                <a:spcPct val="90000"/>
              </a:lnSpc>
              <a:buFontTx/>
              <a:buNone/>
            </a:pPr>
            <a:r>
              <a:rPr lang="en-US" sz="2800" b="1"/>
              <a:t>                   TRA CÁC KHỐI MẠCH</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98E72E0B-9FBD-4ADA-9E9E-8A1BE51E4B3C}" type="slidenum">
              <a:rPr lang="en-US"/>
              <a:pPr/>
              <a:t>27</a:t>
            </a:fld>
            <a:endParaRPr lang="en-US"/>
          </a:p>
        </p:txBody>
      </p:sp>
      <p:sp>
        <p:nvSpPr>
          <p:cNvPr id="162818" name="Rectangle 2"/>
          <p:cNvSpPr>
            <a:spLocks noGrp="1" noChangeArrowheads="1"/>
          </p:cNvSpPr>
          <p:nvPr>
            <p:ph type="title"/>
          </p:nvPr>
        </p:nvSpPr>
        <p:spPr bwMode="auto">
          <a:xfrm>
            <a:off x="762000" y="198438"/>
            <a:ext cx="8229600" cy="563562"/>
          </a:xfrm>
          <a:noFill/>
          <a:ln>
            <a:miter lim="800000"/>
            <a:headEnd/>
            <a:tailEnd/>
          </a:ln>
        </p:spPr>
        <p:txBody>
          <a:bodyPr vert="horz" wrap="square" lIns="91440" tIns="45720" rIns="91440" bIns="45720" numCol="1" anchor="t" anchorCtr="0" compatLnSpc="1">
            <a:prstTxWarp prst="textNoShape">
              <a:avLst/>
            </a:prstTxWarp>
          </a:bodyPr>
          <a:lstStyle/>
          <a:p>
            <a:r>
              <a:rPr lang="en-US" sz="2800" dirty="0" smtClean="0"/>
              <a:t>NỘI DUNG CHƯƠNG 2</a:t>
            </a:r>
            <a:endParaRPr lang="en-US" sz="2800" dirty="0"/>
          </a:p>
        </p:txBody>
      </p:sp>
      <p:sp>
        <p:nvSpPr>
          <p:cNvPr id="162819" name="Rectangle 3"/>
          <p:cNvSpPr>
            <a:spLocks noGrp="1" noChangeArrowheads="1"/>
          </p:cNvSpPr>
          <p:nvPr>
            <p:ph type="body" idx="1"/>
          </p:nvPr>
        </p:nvSpPr>
        <p:spPr>
          <a:xfrm>
            <a:off x="228600" y="1752600"/>
            <a:ext cx="7772400" cy="2971800"/>
          </a:xfrm>
        </p:spPr>
        <p:txBody>
          <a:bodyPr/>
          <a:lstStyle/>
          <a:p>
            <a:r>
              <a:rPr lang="en-US" b="1" dirty="0" smtClean="0"/>
              <a:t>2.</a:t>
            </a:r>
            <a:r>
              <a:rPr lang="en-US" b="1" dirty="0" smtClean="0"/>
              <a:t>2</a:t>
            </a:r>
            <a:r>
              <a:rPr lang="en-US" b="1" dirty="0"/>
              <a:t>: VI XỬ LÝ ARM7TDMI</a:t>
            </a:r>
          </a:p>
          <a:p>
            <a:pPr lvl="1"/>
            <a:r>
              <a:rPr lang="en-US" b="1" dirty="0" err="1">
                <a:solidFill>
                  <a:srgbClr val="FF3300"/>
                </a:solidFill>
              </a:rPr>
              <a:t>Phần</a:t>
            </a:r>
            <a:r>
              <a:rPr lang="en-US" b="1" dirty="0">
                <a:solidFill>
                  <a:srgbClr val="FF3300"/>
                </a:solidFill>
              </a:rPr>
              <a:t> </a:t>
            </a:r>
            <a:r>
              <a:rPr lang="en-US" b="1" dirty="0" err="1">
                <a:solidFill>
                  <a:srgbClr val="FF3300"/>
                </a:solidFill>
              </a:rPr>
              <a:t>cứng</a:t>
            </a:r>
            <a:r>
              <a:rPr lang="en-US" b="1" dirty="0">
                <a:solidFill>
                  <a:srgbClr val="FF3300"/>
                </a:solidFill>
              </a:rPr>
              <a:t> vi </a:t>
            </a:r>
            <a:r>
              <a:rPr lang="en-US" b="1" dirty="0" err="1">
                <a:solidFill>
                  <a:srgbClr val="FF3300"/>
                </a:solidFill>
              </a:rPr>
              <a:t>xư</a:t>
            </a:r>
            <a:r>
              <a:rPr lang="en-US" b="1" dirty="0">
                <a:solidFill>
                  <a:srgbClr val="FF3300"/>
                </a:solidFill>
              </a:rPr>
              <a:t>̉ </a:t>
            </a:r>
            <a:r>
              <a:rPr lang="en-US" b="1" dirty="0" err="1">
                <a:solidFill>
                  <a:srgbClr val="FF3300"/>
                </a:solidFill>
              </a:rPr>
              <a:t>ly</a:t>
            </a:r>
            <a:r>
              <a:rPr lang="en-US" b="1" dirty="0">
                <a:solidFill>
                  <a:srgbClr val="FF3300"/>
                </a:solidFill>
              </a:rPr>
              <a:t>́ ARM7TDMI</a:t>
            </a:r>
          </a:p>
          <a:p>
            <a:pPr lvl="1"/>
            <a:r>
              <a:rPr lang="en-US" b="1" dirty="0" err="1"/>
              <a:t>Tập</a:t>
            </a:r>
            <a:r>
              <a:rPr lang="en-US" b="1" dirty="0"/>
              <a:t> </a:t>
            </a:r>
            <a:r>
              <a:rPr lang="en-US" b="1" dirty="0" err="1"/>
              <a:t>lệnh</a:t>
            </a:r>
            <a:r>
              <a:rPr lang="en-US" b="1" dirty="0"/>
              <a:t> ARM7TDMI</a:t>
            </a:r>
          </a:p>
          <a:p>
            <a:pPr lvl="1"/>
            <a:r>
              <a:rPr lang="en-US" b="1" dirty="0" err="1"/>
              <a:t>Tập</a:t>
            </a:r>
            <a:r>
              <a:rPr lang="en-US" b="1" dirty="0"/>
              <a:t> </a:t>
            </a:r>
            <a:r>
              <a:rPr lang="en-US" b="1" dirty="0" err="1"/>
              <a:t>lệnh</a:t>
            </a:r>
            <a:r>
              <a:rPr lang="en-US" b="1" dirty="0"/>
              <a:t> THUMP ARM7TDMI</a:t>
            </a:r>
          </a:p>
          <a:p>
            <a:pPr lvl="1"/>
            <a:r>
              <a:rPr lang="en-US" b="1" dirty="0"/>
              <a:t>So </a:t>
            </a:r>
            <a:r>
              <a:rPr lang="en-US" b="1" dirty="0" err="1"/>
              <a:t>sánh</a:t>
            </a:r>
            <a:r>
              <a:rPr lang="en-US" b="1" dirty="0"/>
              <a:t> THUMP </a:t>
            </a:r>
            <a:r>
              <a:rPr lang="en-US" b="1" dirty="0" err="1"/>
              <a:t>va</a:t>
            </a:r>
            <a:r>
              <a:rPr lang="en-US" b="1" dirty="0"/>
              <a:t>̀ ARM</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D6852927-6E73-4714-B19D-0CCF533160EC}" type="slidenum">
              <a:rPr lang="en-US"/>
              <a:pPr/>
              <a:t>28</a:t>
            </a:fld>
            <a:endParaRPr lang="en-US"/>
          </a:p>
        </p:txBody>
      </p:sp>
      <p:sp>
        <p:nvSpPr>
          <p:cNvPr id="29698"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29699" name="Rectangle 3"/>
          <p:cNvSpPr>
            <a:spLocks noGrp="1" noChangeArrowheads="1"/>
          </p:cNvSpPr>
          <p:nvPr>
            <p:ph type="body" idx="1"/>
          </p:nvPr>
        </p:nvSpPr>
        <p:spPr/>
        <p:txBody>
          <a:bodyPr/>
          <a:lstStyle/>
          <a:p>
            <a:pPr algn="just">
              <a:lnSpc>
                <a:spcPct val="90000"/>
              </a:lnSpc>
            </a:pPr>
            <a:r>
              <a:rPr lang="en-GB" sz="2800"/>
              <a:t>ARM7TDMI là bộ vi xử lý đa dụng 32 bit trong họ Advanced RISC machine</a:t>
            </a:r>
          </a:p>
          <a:p>
            <a:pPr algn="just">
              <a:lnSpc>
                <a:spcPct val="90000"/>
              </a:lnSpc>
            </a:pPr>
            <a:endParaRPr lang="en-GB" sz="2800"/>
          </a:p>
          <a:p>
            <a:pPr algn="just">
              <a:lnSpc>
                <a:spcPct val="90000"/>
              </a:lnSpc>
            </a:pPr>
            <a:r>
              <a:rPr lang="en-GB" sz="2800"/>
              <a:t>ARM7TDMI ?</a:t>
            </a:r>
          </a:p>
          <a:p>
            <a:pPr lvl="1" algn="just">
              <a:lnSpc>
                <a:spcPct val="90000"/>
              </a:lnSpc>
              <a:buFontTx/>
              <a:buNone/>
            </a:pPr>
            <a:r>
              <a:rPr lang="en-GB" sz="2400"/>
              <a:t>ARM7 - 32-bit  cấu trúc RISC hiệu năng cao</a:t>
            </a:r>
          </a:p>
          <a:p>
            <a:pPr lvl="1" algn="just">
              <a:lnSpc>
                <a:spcPct val="90000"/>
              </a:lnSpc>
              <a:buFontTx/>
              <a:buNone/>
            </a:pPr>
            <a:r>
              <a:rPr lang="en-GB" sz="2400"/>
              <a:t>T – Kiến trúc mở rộng cho Thumb</a:t>
            </a:r>
          </a:p>
          <a:p>
            <a:pPr lvl="2" algn="just">
              <a:lnSpc>
                <a:spcPct val="90000"/>
              </a:lnSpc>
            </a:pPr>
            <a:r>
              <a:rPr lang="en-GB" sz="2000"/>
              <a:t>Hai tập lệnh: tập lệnh ARM 32-bit và Thumb 16-bit</a:t>
            </a:r>
          </a:p>
          <a:p>
            <a:pPr lvl="1" algn="just">
              <a:lnSpc>
                <a:spcPct val="90000"/>
              </a:lnSpc>
              <a:buFontTx/>
              <a:buNone/>
            </a:pPr>
            <a:r>
              <a:rPr lang="en-GB" sz="2400"/>
              <a:t>D – Gỡ rối (Debug extension)</a:t>
            </a:r>
          </a:p>
          <a:p>
            <a:pPr lvl="1" algn="just">
              <a:lnSpc>
                <a:spcPct val="90000"/>
              </a:lnSpc>
              <a:buFontTx/>
              <a:buNone/>
            </a:pPr>
            <a:r>
              <a:rPr lang="en-GB" sz="2400"/>
              <a:t>M – Bộ nhân cao cấp (Enhanced multiplier)</a:t>
            </a:r>
          </a:p>
          <a:p>
            <a:pPr lvl="1" algn="just">
              <a:lnSpc>
                <a:spcPct val="90000"/>
              </a:lnSpc>
              <a:buFontTx/>
              <a:buNone/>
            </a:pPr>
            <a:r>
              <a:rPr lang="en-GB" sz="2400"/>
              <a:t>I - Embedded ICE macrocell extension (mạch mô phỏng tích hợp)</a:t>
            </a:r>
            <a:endParaRPr lang="en-US" sz="2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www.ptit.edu.vn</a:t>
            </a:r>
          </a:p>
          <a:p>
            <a:r>
              <a:rPr lang="en-US"/>
              <a:t>ĐỀ TÀI: KIT ARM	</a:t>
            </a:r>
          </a:p>
        </p:txBody>
      </p:sp>
      <p:sp>
        <p:nvSpPr>
          <p:cNvPr id="6" name="Footer Placeholder 5"/>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7" name="Slide Number Placeholder 6"/>
          <p:cNvSpPr>
            <a:spLocks noGrp="1"/>
          </p:cNvSpPr>
          <p:nvPr>
            <p:ph type="sldNum" sz="quarter" idx="12"/>
          </p:nvPr>
        </p:nvSpPr>
        <p:spPr/>
        <p:txBody>
          <a:bodyPr/>
          <a:lstStyle/>
          <a:p>
            <a:r>
              <a:rPr lang="en-US"/>
              <a:t>Trang: </a:t>
            </a:r>
            <a:fld id="{DBFA5BC6-19B5-4289-9FAF-4C3068E971A5}" type="slidenum">
              <a:rPr lang="en-US"/>
              <a:pPr/>
              <a:t>29</a:t>
            </a:fld>
            <a:endParaRPr lang="en-US"/>
          </a:p>
        </p:txBody>
      </p:sp>
      <p:sp>
        <p:nvSpPr>
          <p:cNvPr id="3072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30723" name="Rectangle 3"/>
          <p:cNvSpPr>
            <a:spLocks noGrp="1" noChangeArrowheads="1"/>
          </p:cNvSpPr>
          <p:nvPr>
            <p:ph type="body" sz="half" idx="1"/>
          </p:nvPr>
        </p:nvSpPr>
        <p:spPr>
          <a:xfrm>
            <a:off x="381000" y="1295400"/>
            <a:ext cx="4114800" cy="4724400"/>
          </a:xfrm>
        </p:spPr>
        <p:txBody>
          <a:bodyPr/>
          <a:lstStyle/>
          <a:p>
            <a:pPr>
              <a:lnSpc>
                <a:spcPct val="90000"/>
              </a:lnSpc>
            </a:pPr>
            <a:r>
              <a:rPr lang="en-GB" sz="2000"/>
              <a:t>Cấu trúc Von Neumann</a:t>
            </a:r>
          </a:p>
          <a:p>
            <a:pPr>
              <a:lnSpc>
                <a:spcPct val="130000"/>
              </a:lnSpc>
            </a:pPr>
            <a:r>
              <a:rPr lang="en-GB" sz="2000"/>
              <a:t>Cấu trúc pipeline 3 tầng</a:t>
            </a:r>
          </a:p>
          <a:p>
            <a:pPr lvl="1">
              <a:lnSpc>
                <a:spcPct val="90000"/>
              </a:lnSpc>
            </a:pPr>
            <a:r>
              <a:rPr lang="en-GB" sz="1800"/>
              <a:t>fetch, decode, execute</a:t>
            </a:r>
          </a:p>
          <a:p>
            <a:pPr>
              <a:lnSpc>
                <a:spcPct val="130000"/>
              </a:lnSpc>
            </a:pPr>
            <a:r>
              <a:rPr lang="en-GB" sz="2000"/>
              <a:t>Bus dữ liệu 32-bit </a:t>
            </a:r>
          </a:p>
          <a:p>
            <a:pPr>
              <a:lnSpc>
                <a:spcPct val="130000"/>
              </a:lnSpc>
            </a:pPr>
            <a:r>
              <a:rPr lang="en-GB" sz="2000"/>
              <a:t>Bus địa chỉ 32-bit </a:t>
            </a:r>
          </a:p>
          <a:p>
            <a:pPr>
              <a:lnSpc>
                <a:spcPct val="130000"/>
              </a:lnSpc>
            </a:pPr>
            <a:r>
              <a:rPr lang="en-GB" sz="2000"/>
              <a:t>37 thanh ghi 32-bit</a:t>
            </a:r>
          </a:p>
          <a:p>
            <a:pPr>
              <a:lnSpc>
                <a:spcPct val="130000"/>
              </a:lnSpc>
            </a:pPr>
            <a:r>
              <a:rPr lang="en-GB" sz="2000"/>
              <a:t>Tập lệnh ARM 32-bit</a:t>
            </a:r>
          </a:p>
          <a:p>
            <a:pPr>
              <a:lnSpc>
                <a:spcPct val="130000"/>
              </a:lnSpc>
            </a:pPr>
            <a:r>
              <a:rPr lang="en-GB" sz="2000"/>
              <a:t>Tập lệnh THUMB 16-bit</a:t>
            </a:r>
          </a:p>
          <a:p>
            <a:pPr>
              <a:lnSpc>
                <a:spcPct val="130000"/>
              </a:lnSpc>
            </a:pPr>
            <a:r>
              <a:rPr lang="en-GB" sz="2000"/>
              <a:t>Bộ nhân 32x8</a:t>
            </a:r>
          </a:p>
          <a:p>
            <a:pPr>
              <a:lnSpc>
                <a:spcPct val="130000"/>
              </a:lnSpc>
            </a:pPr>
            <a:r>
              <a:rPr lang="en-GB" sz="2000"/>
              <a:t>Bộ dịch vòng - Barrel Shifter</a:t>
            </a:r>
            <a:endParaRPr lang="en-US" sz="2000"/>
          </a:p>
        </p:txBody>
      </p:sp>
      <p:graphicFrame>
        <p:nvGraphicFramePr>
          <p:cNvPr id="30726" name="Object 6"/>
          <p:cNvGraphicFramePr>
            <a:graphicFrameLocks noChangeAspect="1"/>
          </p:cNvGraphicFramePr>
          <p:nvPr>
            <p:ph sz="half" idx="2"/>
          </p:nvPr>
        </p:nvGraphicFramePr>
        <p:xfrm>
          <a:off x="4267200" y="990600"/>
          <a:ext cx="4724400" cy="5181600"/>
        </p:xfrm>
        <a:graphic>
          <a:graphicData uri="http://schemas.openxmlformats.org/presentationml/2006/ole">
            <p:oleObj spid="_x0000_s30726" name="Photo Editor Photo" r:id="rId3" imgW="5038095" imgH="6066667" progId="">
              <p:embed/>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4E5397C8-BE4A-4B1C-A675-5AB65B080A53}" type="slidenum">
              <a:rPr lang="en-US"/>
              <a:pPr/>
              <a:t>3</a:t>
            </a:fld>
            <a:endParaRPr lang="en-US"/>
          </a:p>
        </p:txBody>
      </p:sp>
      <p:sp>
        <p:nvSpPr>
          <p:cNvPr id="7170" name="Rectangle 2"/>
          <p:cNvSpPr>
            <a:spLocks noGrp="1" noChangeArrowheads="1"/>
          </p:cNvSpPr>
          <p:nvPr>
            <p:ph type="title"/>
          </p:nvPr>
        </p:nvSpPr>
        <p:spPr bwMode="auto">
          <a:xfrm>
            <a:off x="762000" y="198438"/>
            <a:ext cx="8229600" cy="563562"/>
          </a:xfrm>
          <a:noFill/>
          <a:ln>
            <a:miter lim="800000"/>
            <a:headEnd/>
            <a:tailEnd/>
          </a:ln>
        </p:spPr>
        <p:txBody>
          <a:bodyPr vert="horz" wrap="square" lIns="91440" tIns="45720" rIns="91440" bIns="45720" numCol="1" anchor="t" anchorCtr="0" compatLnSpc="1">
            <a:prstTxWarp prst="textNoShape">
              <a:avLst/>
            </a:prstTxWarp>
          </a:bodyPr>
          <a:lstStyle/>
          <a:p>
            <a:r>
              <a:rPr lang="en-US" sz="2800" dirty="0"/>
              <a:t>NỘI DUNG </a:t>
            </a:r>
            <a:r>
              <a:rPr lang="en-US" sz="2800" dirty="0" smtClean="0"/>
              <a:t>CHƯƠNG 2</a:t>
            </a:r>
            <a:endParaRPr lang="en-US" sz="2800" dirty="0"/>
          </a:p>
        </p:txBody>
      </p:sp>
      <p:sp>
        <p:nvSpPr>
          <p:cNvPr id="7171" name="Rectangle 3"/>
          <p:cNvSpPr>
            <a:spLocks noGrp="1" noChangeArrowheads="1"/>
          </p:cNvSpPr>
          <p:nvPr>
            <p:ph type="body" idx="1"/>
          </p:nvPr>
        </p:nvSpPr>
        <p:spPr>
          <a:xfrm>
            <a:off x="228600" y="1752600"/>
            <a:ext cx="8610600" cy="2971800"/>
          </a:xfrm>
        </p:spPr>
        <p:txBody>
          <a:bodyPr/>
          <a:lstStyle/>
          <a:p>
            <a:r>
              <a:rPr lang="en-US" b="1" dirty="0" smtClean="0">
                <a:solidFill>
                  <a:srgbClr val="FF0000"/>
                </a:solidFill>
              </a:rPr>
              <a:t>2.</a:t>
            </a:r>
            <a:r>
              <a:rPr lang="en-US" b="1" dirty="0" smtClean="0">
                <a:solidFill>
                  <a:srgbClr val="FF0000"/>
                </a:solidFill>
              </a:rPr>
              <a:t>1</a:t>
            </a:r>
            <a:r>
              <a:rPr lang="en-US" b="1" dirty="0">
                <a:solidFill>
                  <a:srgbClr val="FF0000"/>
                </a:solidFill>
              </a:rPr>
              <a:t>:  GIỚI THIỆU HỌ VI XỬ LÝ ARM</a:t>
            </a:r>
          </a:p>
          <a:p>
            <a:r>
              <a:rPr lang="en-US" b="1" dirty="0" smtClean="0"/>
              <a:t>2.</a:t>
            </a:r>
            <a:r>
              <a:rPr lang="en-US" b="1" dirty="0" smtClean="0"/>
              <a:t>2</a:t>
            </a:r>
            <a:r>
              <a:rPr lang="en-US" b="1" dirty="0"/>
              <a:t>: VI XỬ LÝ ARM7TDMI</a:t>
            </a:r>
          </a:p>
          <a:p>
            <a:r>
              <a:rPr lang="en-US" b="1" dirty="0" smtClean="0"/>
              <a:t>2.</a:t>
            </a:r>
            <a:r>
              <a:rPr lang="en-US" b="1" dirty="0" smtClean="0"/>
              <a:t>3</a:t>
            </a:r>
            <a:r>
              <a:rPr lang="en-US" b="1" dirty="0"/>
              <a:t>: VI ĐIỀU KHIỂN AT91SAM7S256</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B3EE2A33-8092-42B2-A5B8-6B4EDD293E33}" type="slidenum">
              <a:rPr lang="en-US"/>
              <a:pPr/>
              <a:t>30</a:t>
            </a:fld>
            <a:endParaRPr lang="en-US"/>
          </a:p>
        </p:txBody>
      </p:sp>
      <p:sp>
        <p:nvSpPr>
          <p:cNvPr id="31746"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31747" name="Rectangle 3"/>
          <p:cNvSpPr>
            <a:spLocks noGrp="1" noChangeArrowheads="1"/>
          </p:cNvSpPr>
          <p:nvPr>
            <p:ph type="body" idx="1"/>
          </p:nvPr>
        </p:nvSpPr>
        <p:spPr>
          <a:xfrm>
            <a:off x="152400" y="990600"/>
            <a:ext cx="8839200" cy="5133975"/>
          </a:xfrm>
        </p:spPr>
        <p:txBody>
          <a:bodyPr/>
          <a:lstStyle/>
          <a:p>
            <a:pPr>
              <a:lnSpc>
                <a:spcPct val="90000"/>
              </a:lnSpc>
            </a:pPr>
            <a:r>
              <a:rPr lang="en-GB" sz="2400"/>
              <a:t>ARM7TDMI có hai trạng thái hoạt động:</a:t>
            </a:r>
          </a:p>
          <a:p>
            <a:pPr lvl="1">
              <a:lnSpc>
                <a:spcPct val="110000"/>
              </a:lnSpc>
            </a:pPr>
            <a:r>
              <a:rPr lang="en-GB" sz="2000"/>
              <a:t>Trạng thái ARM thực hiện với dữ liệu 32-bit, word aligned ARM instructions</a:t>
            </a:r>
          </a:p>
          <a:p>
            <a:pPr lvl="1">
              <a:lnSpc>
                <a:spcPct val="110000"/>
              </a:lnSpc>
            </a:pPr>
            <a:r>
              <a:rPr lang="en-GB" sz="2000"/>
              <a:t>Trạng thái THUMB thực hiện với các dữ liệu 16-bit, halfword aligned THUMB instructions</a:t>
            </a:r>
          </a:p>
          <a:p>
            <a:pPr>
              <a:lnSpc>
                <a:spcPct val="90000"/>
              </a:lnSpc>
            </a:pPr>
            <a:r>
              <a:rPr lang="en-GB" sz="2400"/>
              <a:t>Chuyển trạng thái hoạt động - Switching state</a:t>
            </a:r>
          </a:p>
          <a:p>
            <a:pPr lvl="1">
              <a:lnSpc>
                <a:spcPct val="120000"/>
              </a:lnSpc>
            </a:pPr>
            <a:r>
              <a:rPr lang="en-GB" sz="2000"/>
              <a:t>Chuyển qua trạng thái THUMB - Entering THUMB state</a:t>
            </a:r>
          </a:p>
          <a:p>
            <a:pPr lvl="2">
              <a:lnSpc>
                <a:spcPct val="90000"/>
              </a:lnSpc>
            </a:pPr>
            <a:r>
              <a:rPr lang="en-GB" sz="1800"/>
              <a:t>Lệnh BX có bit trạng thái (bit 0) lập trong toán hạng thanh ghi.</a:t>
            </a:r>
          </a:p>
          <a:p>
            <a:pPr lvl="2" algn="just">
              <a:lnSpc>
                <a:spcPct val="90000"/>
              </a:lnSpc>
            </a:pPr>
            <a:r>
              <a:rPr lang="en-GB" sz="1800"/>
              <a:t>Một cách tự động khi quay về từ một ngoại lệ (exception) (IRQ, FIQ, ABORT, SWI,…), khi exception được thực hiện khi vi xử lý đang trong trạng thái THUMB.</a:t>
            </a:r>
            <a:endParaRPr lang="en-GB" sz="1800" b="1"/>
          </a:p>
          <a:p>
            <a:pPr lvl="1">
              <a:lnSpc>
                <a:spcPct val="120000"/>
              </a:lnSpc>
            </a:pPr>
            <a:r>
              <a:rPr lang="en-GB" sz="2000"/>
              <a:t>Chuyển qua trạng thái ARM - Entering ARM state</a:t>
            </a:r>
          </a:p>
          <a:p>
            <a:pPr lvl="2">
              <a:lnSpc>
                <a:spcPct val="90000"/>
              </a:lnSpc>
            </a:pPr>
            <a:r>
              <a:rPr lang="en-GB" sz="1800"/>
              <a:t>Thực hiện lệnh BX với bit trạng thái được xoá trong toán hạng thanh ghi. </a:t>
            </a:r>
          </a:p>
          <a:p>
            <a:pPr lvl="2">
              <a:lnSpc>
                <a:spcPct val="90000"/>
              </a:lnSpc>
            </a:pPr>
            <a:r>
              <a:rPr lang="en-GB" sz="1800"/>
              <a:t>Một cách tự động khi bộ vi xử lý trả lời một ngoại lệ. Trong trường hợp này thanh ghi PC được đặt trong thanh ghi liên kết của chế độ ngoại lệ.</a:t>
            </a:r>
            <a:endParaRPr lang="en-US" sz="18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043B65DE-3590-49C5-AABE-7A7BE3B7CB9A}" type="slidenum">
              <a:rPr lang="en-US"/>
              <a:pPr/>
              <a:t>31</a:t>
            </a:fld>
            <a:endParaRPr lang="en-US"/>
          </a:p>
        </p:txBody>
      </p:sp>
      <p:sp>
        <p:nvSpPr>
          <p:cNvPr id="32770"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32771" name="Rectangle 3"/>
          <p:cNvSpPr>
            <a:spLocks noGrp="1" noChangeArrowheads="1"/>
          </p:cNvSpPr>
          <p:nvPr>
            <p:ph type="body" idx="1"/>
          </p:nvPr>
        </p:nvSpPr>
        <p:spPr>
          <a:xfrm>
            <a:off x="228600" y="990600"/>
            <a:ext cx="8610600" cy="5334000"/>
          </a:xfrm>
        </p:spPr>
        <p:txBody>
          <a:bodyPr/>
          <a:lstStyle/>
          <a:p>
            <a:pPr algn="just">
              <a:lnSpc>
                <a:spcPct val="90000"/>
              </a:lnSpc>
            </a:pPr>
            <a:r>
              <a:rPr lang="en-GB" sz="2400"/>
              <a:t>ARM7TDMI hỗ trợ 07 chế độ hoạt động</a:t>
            </a:r>
            <a:r>
              <a:rPr lang="en-GB" sz="2400" b="1"/>
              <a:t>:</a:t>
            </a:r>
          </a:p>
          <a:p>
            <a:pPr lvl="1" algn="just">
              <a:lnSpc>
                <a:spcPct val="90000"/>
              </a:lnSpc>
            </a:pPr>
            <a:r>
              <a:rPr lang="en-GB" sz="2000"/>
              <a:t>User (usr): The normal ARM program execution state</a:t>
            </a:r>
          </a:p>
          <a:p>
            <a:pPr lvl="2" algn="just">
              <a:lnSpc>
                <a:spcPct val="90000"/>
              </a:lnSpc>
            </a:pPr>
            <a:r>
              <a:rPr lang="en-GB" sz="1800"/>
              <a:t>Trạng thái thức hiện chương trình bình thường</a:t>
            </a:r>
          </a:p>
          <a:p>
            <a:pPr lvl="1" algn="just">
              <a:lnSpc>
                <a:spcPct val="90000"/>
              </a:lnSpc>
            </a:pPr>
            <a:r>
              <a:rPr lang="en-GB" sz="2000"/>
              <a:t>FIQ (fiq): Designed to support a data transfer or channel process</a:t>
            </a:r>
          </a:p>
          <a:p>
            <a:pPr lvl="2" algn="just">
              <a:lnSpc>
                <a:spcPct val="90000"/>
              </a:lnSpc>
            </a:pPr>
            <a:r>
              <a:rPr lang="en-GB" sz="1800"/>
              <a:t>Thiết kế để hỗ trợ quá trình truyền dữ liệu hoặc truyền kênh</a:t>
            </a:r>
          </a:p>
          <a:p>
            <a:pPr lvl="1" algn="just">
              <a:lnSpc>
                <a:spcPct val="90000"/>
              </a:lnSpc>
            </a:pPr>
            <a:r>
              <a:rPr lang="en-GB" sz="2000"/>
              <a:t>IRQ (irq): Used for general-purpose interrupt handling</a:t>
            </a:r>
          </a:p>
          <a:p>
            <a:pPr lvl="2" algn="just">
              <a:lnSpc>
                <a:spcPct val="90000"/>
              </a:lnSpc>
            </a:pPr>
            <a:r>
              <a:rPr lang="en-GB" sz="1800"/>
              <a:t>Sử dụng cho quá trình xử lý các ngắt chung</a:t>
            </a:r>
          </a:p>
          <a:p>
            <a:pPr lvl="1" algn="just">
              <a:lnSpc>
                <a:spcPct val="90000"/>
              </a:lnSpc>
            </a:pPr>
            <a:r>
              <a:rPr lang="en-GB" sz="2000"/>
              <a:t>Supervisor (svc): Protected mode for the operating system</a:t>
            </a:r>
          </a:p>
          <a:p>
            <a:pPr lvl="2" algn="just">
              <a:lnSpc>
                <a:spcPct val="90000"/>
              </a:lnSpc>
            </a:pPr>
            <a:r>
              <a:rPr lang="en-GB" sz="1800"/>
              <a:t>Chế độ bảo vệ cho hệ điều hành</a:t>
            </a:r>
          </a:p>
          <a:p>
            <a:pPr lvl="1" algn="just">
              <a:lnSpc>
                <a:spcPct val="90000"/>
              </a:lnSpc>
            </a:pPr>
            <a:r>
              <a:rPr lang="en-GB" sz="2000"/>
              <a:t>Abort mode (abt): Entered after a data or instruction prefetch abort</a:t>
            </a:r>
          </a:p>
          <a:p>
            <a:pPr lvl="2" algn="just">
              <a:lnSpc>
                <a:spcPct val="90000"/>
              </a:lnSpc>
            </a:pPr>
            <a:r>
              <a:rPr lang="en-GB" sz="1800"/>
              <a:t>Chuyển qua sau khi bỏ dở quá trình truyền dữ liệu hoặc tiền lấy lệnh</a:t>
            </a:r>
          </a:p>
          <a:p>
            <a:pPr lvl="1" algn="just">
              <a:lnSpc>
                <a:spcPct val="90000"/>
              </a:lnSpc>
            </a:pPr>
            <a:r>
              <a:rPr lang="en-GB" sz="2000"/>
              <a:t>System (sys): A privileged user mode for the operating system</a:t>
            </a:r>
          </a:p>
          <a:p>
            <a:pPr lvl="2" algn="just">
              <a:lnSpc>
                <a:spcPct val="90000"/>
              </a:lnSpc>
            </a:pPr>
            <a:r>
              <a:rPr lang="en-GB" sz="1800"/>
              <a:t>Chế độ đặc quyền người dùng cho hệ điều hành</a:t>
            </a:r>
          </a:p>
          <a:p>
            <a:pPr lvl="1" algn="just">
              <a:lnSpc>
                <a:spcPct val="90000"/>
              </a:lnSpc>
            </a:pPr>
            <a:r>
              <a:rPr lang="en-GB" sz="2000"/>
              <a:t>Undefined (und): Entered when an undefined instruction is executed</a:t>
            </a:r>
          </a:p>
          <a:p>
            <a:pPr lvl="2" algn="just">
              <a:lnSpc>
                <a:spcPct val="90000"/>
              </a:lnSpc>
            </a:pPr>
            <a:r>
              <a:rPr lang="en-GB" sz="1800"/>
              <a:t>Chuyển qua sau khi thực hiện sau hi thực hiện một lênh chưa định nghĩa</a:t>
            </a:r>
          </a:p>
          <a:p>
            <a:pPr lvl="1" algn="just">
              <a:lnSpc>
                <a:spcPct val="90000"/>
              </a:lnSpc>
            </a:pPr>
            <a:endParaRPr lang="en-GB" sz="20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3A3D651C-BBD1-4580-805C-59F5C313869F}" type="slidenum">
              <a:rPr lang="en-US"/>
              <a:pPr/>
              <a:t>32</a:t>
            </a:fld>
            <a:endParaRPr lang="en-US"/>
          </a:p>
        </p:txBody>
      </p:sp>
      <p:sp>
        <p:nvSpPr>
          <p:cNvPr id="185347" name="Rectangle 3"/>
          <p:cNvSpPr>
            <a:spLocks noGrp="1" noChangeArrowheads="1"/>
          </p:cNvSpPr>
          <p:nvPr>
            <p:ph type="body" idx="1"/>
          </p:nvPr>
        </p:nvSpPr>
        <p:spPr/>
        <p:txBody>
          <a:bodyPr/>
          <a:lstStyle/>
          <a:p>
            <a:pPr algn="just"/>
            <a:r>
              <a:rPr lang="en-GB"/>
              <a:t>Việc chuyển qua các chế độ có thể thực hiện bằng phần mềm, có thể bằng quá trình xử lý ngắt hoặc xử lý ngoại lệ.</a:t>
            </a:r>
          </a:p>
          <a:p>
            <a:pPr lvl="1" algn="just"/>
            <a:r>
              <a:rPr lang="en-GB"/>
              <a:t>Hầu hết các chương trình ứng dụng sẽ thực hiện trong chế độ User. Các chế độ non-user được hiểu là các chế độ đặc quyền được chuyển qua khi phục vụ ngắt, xử lý ngoại lệ hoặc các quá trình bảo vệ tài nguyên khác.</a:t>
            </a:r>
            <a:endParaRPr lang="en-US"/>
          </a:p>
          <a:p>
            <a:endParaRPr lang="en-US"/>
          </a:p>
        </p:txBody>
      </p:sp>
      <p:sp>
        <p:nvSpPr>
          <p:cNvPr id="185348" name="Rectangle 4"/>
          <p:cNvSpPr>
            <a:spLocks noChangeArrowheads="1"/>
          </p:cNvSpPr>
          <p:nvPr/>
        </p:nvSpPr>
        <p:spPr bwMode="auto">
          <a:xfrm>
            <a:off x="685800" y="228600"/>
            <a:ext cx="8229600" cy="487363"/>
          </a:xfrm>
          <a:prstGeom prst="rect">
            <a:avLst/>
          </a:prstGeom>
          <a:noFill/>
          <a:ln w="9525">
            <a:noFill/>
            <a:miter lim="800000"/>
            <a:headEnd/>
            <a:tailEnd/>
          </a:ln>
          <a:effectLst/>
        </p:spPr>
        <p:txBody>
          <a:bodyPr/>
          <a:lstStyle/>
          <a:p>
            <a:pPr algn="ctr"/>
            <a:r>
              <a:rPr lang="en-US" sz="2400" b="1">
                <a:solidFill>
                  <a:srgbClr val="FF3300"/>
                </a:solidFill>
              </a:rPr>
              <a:t>VI XỬ LÝ ARM7TDMI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CB2CBBAB-E605-4E1D-96FB-2E4CCCD7CA28}" type="slidenum">
              <a:rPr lang="en-US"/>
              <a:pPr/>
              <a:t>33</a:t>
            </a:fld>
            <a:endParaRPr lang="en-US"/>
          </a:p>
        </p:txBody>
      </p:sp>
      <p:sp>
        <p:nvSpPr>
          <p:cNvPr id="33794"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33795" name="Rectangle 3"/>
          <p:cNvSpPr>
            <a:spLocks noGrp="1" noChangeArrowheads="1"/>
          </p:cNvSpPr>
          <p:nvPr>
            <p:ph type="body" idx="1"/>
          </p:nvPr>
        </p:nvSpPr>
        <p:spPr/>
        <p:txBody>
          <a:bodyPr/>
          <a:lstStyle/>
          <a:p>
            <a:r>
              <a:rPr lang="en-GB"/>
              <a:t>ARM7TDMI có 37 thanh ghi:</a:t>
            </a:r>
          </a:p>
          <a:p>
            <a:pPr lvl="1"/>
            <a:r>
              <a:rPr lang="en-GB"/>
              <a:t>31 thanh ghi đa năng 32-bit</a:t>
            </a:r>
          </a:p>
          <a:p>
            <a:pPr lvl="1"/>
            <a:r>
              <a:rPr lang="en-GB"/>
              <a:t>6 thanh ghi trạng thái</a:t>
            </a:r>
          </a:p>
          <a:p>
            <a:pPr algn="just"/>
            <a:r>
              <a:rPr lang="en-GB"/>
              <a:t>Các thanh ghi này không đồng thời truy cập được tại cùng một thời điểm, mà truy cập tuỳ theo chế độ hoạt động và trạng thái của bộ vi xử lý.</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1E61D88F-C663-4F5C-8105-C901473918E6}" type="slidenum">
              <a:rPr lang="en-US"/>
              <a:pPr/>
              <a:t>34</a:t>
            </a:fld>
            <a:endParaRPr lang="en-US"/>
          </a:p>
        </p:txBody>
      </p:sp>
      <p:sp>
        <p:nvSpPr>
          <p:cNvPr id="34818"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graphicFrame>
        <p:nvGraphicFramePr>
          <p:cNvPr id="34820" name="Object 4"/>
          <p:cNvGraphicFramePr>
            <a:graphicFrameLocks noChangeAspect="1"/>
          </p:cNvGraphicFramePr>
          <p:nvPr>
            <p:ph idx="1"/>
          </p:nvPr>
        </p:nvGraphicFramePr>
        <p:xfrm>
          <a:off x="1905000" y="968375"/>
          <a:ext cx="5334000" cy="5181600"/>
        </p:xfrm>
        <a:graphic>
          <a:graphicData uri="http://schemas.openxmlformats.org/presentationml/2006/ole">
            <p:oleObj spid="_x0000_s34820" name="Photo Editor Photo" r:id="rId3" imgW="6314286" imgH="6133333" progId="">
              <p:embed/>
            </p:oleObj>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9D618512-A03E-4FC8-9B72-E47ED2D22C52}" type="slidenum">
              <a:rPr lang="en-US"/>
              <a:pPr/>
              <a:t>35</a:t>
            </a:fld>
            <a:endParaRPr lang="en-US"/>
          </a:p>
        </p:txBody>
      </p:sp>
      <p:sp>
        <p:nvSpPr>
          <p:cNvPr id="3584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graphicFrame>
        <p:nvGraphicFramePr>
          <p:cNvPr id="35844" name="Object 4"/>
          <p:cNvGraphicFramePr>
            <a:graphicFrameLocks noChangeAspect="1"/>
          </p:cNvGraphicFramePr>
          <p:nvPr>
            <p:ph idx="1"/>
          </p:nvPr>
        </p:nvGraphicFramePr>
        <p:xfrm>
          <a:off x="1371600" y="1057275"/>
          <a:ext cx="6477000" cy="5062538"/>
        </p:xfrm>
        <a:graphic>
          <a:graphicData uri="http://schemas.openxmlformats.org/presentationml/2006/ole">
            <p:oleObj spid="_x0000_s35844" name="Photo Editor Photo" r:id="rId3" imgW="6409524" imgH="5009524" progId="">
              <p:embed/>
            </p:oleObj>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www.ptit.edu.vn</a:t>
            </a:r>
          </a:p>
          <a:p>
            <a:r>
              <a:rPr lang="en-US"/>
              <a:t>ĐỀ TÀI: KIT ARM	</a:t>
            </a:r>
          </a:p>
        </p:txBody>
      </p:sp>
      <p:sp>
        <p:nvSpPr>
          <p:cNvPr id="6" name="Footer Placeholder 5"/>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7" name="Slide Number Placeholder 6"/>
          <p:cNvSpPr>
            <a:spLocks noGrp="1"/>
          </p:cNvSpPr>
          <p:nvPr>
            <p:ph type="sldNum" sz="quarter" idx="12"/>
          </p:nvPr>
        </p:nvSpPr>
        <p:spPr/>
        <p:txBody>
          <a:bodyPr/>
          <a:lstStyle/>
          <a:p>
            <a:r>
              <a:rPr lang="en-US"/>
              <a:t>Trang: </a:t>
            </a:r>
            <a:fld id="{443E1106-4858-46C0-825F-79370F93503C}" type="slidenum">
              <a:rPr lang="en-US"/>
              <a:pPr/>
              <a:t>36</a:t>
            </a:fld>
            <a:endParaRPr lang="en-US"/>
          </a:p>
        </p:txBody>
      </p:sp>
      <p:sp>
        <p:nvSpPr>
          <p:cNvPr id="3686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36867" name="Rectangle 3"/>
          <p:cNvSpPr>
            <a:spLocks noGrp="1" noChangeArrowheads="1"/>
          </p:cNvSpPr>
          <p:nvPr>
            <p:ph type="body" sz="half" idx="1"/>
          </p:nvPr>
        </p:nvSpPr>
        <p:spPr>
          <a:xfrm>
            <a:off x="457200" y="1066800"/>
            <a:ext cx="8382000" cy="4525963"/>
          </a:xfrm>
        </p:spPr>
        <p:txBody>
          <a:bodyPr/>
          <a:lstStyle/>
          <a:p>
            <a:pPr algn="just"/>
            <a:r>
              <a:rPr lang="en-GB" sz="2400"/>
              <a:t>Các thanh ghi tương ứng trong trạng thái THUMB và trạng thái ARM như sau:</a:t>
            </a:r>
            <a:endParaRPr lang="en-US" sz="2400"/>
          </a:p>
        </p:txBody>
      </p:sp>
      <p:graphicFrame>
        <p:nvGraphicFramePr>
          <p:cNvPr id="36868" name="Object 4"/>
          <p:cNvGraphicFramePr>
            <a:graphicFrameLocks noChangeAspect="1"/>
          </p:cNvGraphicFramePr>
          <p:nvPr>
            <p:ph sz="half" idx="2"/>
          </p:nvPr>
        </p:nvGraphicFramePr>
        <p:xfrm>
          <a:off x="2590800" y="1997075"/>
          <a:ext cx="4572000" cy="4037013"/>
        </p:xfrm>
        <a:graphic>
          <a:graphicData uri="http://schemas.openxmlformats.org/presentationml/2006/ole">
            <p:oleObj spid="_x0000_s36868" name="Photo Editor Photo" r:id="rId3" imgW="5706272" imgH="5038095" progId="">
              <p:embed/>
            </p:oleObj>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www.ptit.edu.vn</a:t>
            </a:r>
          </a:p>
          <a:p>
            <a:r>
              <a:rPr lang="en-US"/>
              <a:t>ĐỀ TÀI: KIT ARM	</a:t>
            </a:r>
          </a:p>
        </p:txBody>
      </p:sp>
      <p:sp>
        <p:nvSpPr>
          <p:cNvPr id="6" name="Footer Placeholder 5"/>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7" name="Slide Number Placeholder 6"/>
          <p:cNvSpPr>
            <a:spLocks noGrp="1"/>
          </p:cNvSpPr>
          <p:nvPr>
            <p:ph type="sldNum" sz="quarter" idx="12"/>
          </p:nvPr>
        </p:nvSpPr>
        <p:spPr/>
        <p:txBody>
          <a:bodyPr/>
          <a:lstStyle/>
          <a:p>
            <a:r>
              <a:rPr lang="en-US"/>
              <a:t>Trang: </a:t>
            </a:r>
            <a:fld id="{1CC2E401-EE95-4614-B3CB-3F280AD2B2DF}" type="slidenum">
              <a:rPr lang="en-US"/>
              <a:pPr/>
              <a:t>37</a:t>
            </a:fld>
            <a:endParaRPr lang="en-US"/>
          </a:p>
        </p:txBody>
      </p:sp>
      <p:sp>
        <p:nvSpPr>
          <p:cNvPr id="44034"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44035" name="Rectangle 3"/>
          <p:cNvSpPr>
            <a:spLocks noGrp="1" noChangeArrowheads="1"/>
          </p:cNvSpPr>
          <p:nvPr>
            <p:ph type="body" sz="half" idx="1"/>
          </p:nvPr>
        </p:nvSpPr>
        <p:spPr>
          <a:xfrm>
            <a:off x="457200" y="1036638"/>
            <a:ext cx="8382000" cy="3078162"/>
          </a:xfrm>
        </p:spPr>
        <p:txBody>
          <a:bodyPr/>
          <a:lstStyle/>
          <a:p>
            <a:pPr algn="just">
              <a:lnSpc>
                <a:spcPct val="90000"/>
              </a:lnSpc>
            </a:pPr>
            <a:r>
              <a:rPr lang="en-GB" sz="2400"/>
              <a:t>ARM7TDMI có một thanh ghi trạng thái chương trình hiện hành Current Program Status Register (CPSR), và 05 thanh ghi Saved Program Status Registers (SPSRs) sử dụng cho các quá trình xử lý ngoại lệ.</a:t>
            </a:r>
          </a:p>
          <a:p>
            <a:pPr algn="just">
              <a:lnSpc>
                <a:spcPct val="90000"/>
              </a:lnSpc>
            </a:pPr>
            <a:r>
              <a:rPr lang="en-GB" sz="2400"/>
              <a:t>Các chứa năng của thanh ghi này là:</a:t>
            </a:r>
          </a:p>
          <a:p>
            <a:pPr lvl="1" algn="just">
              <a:lnSpc>
                <a:spcPct val="90000"/>
              </a:lnSpc>
            </a:pPr>
            <a:r>
              <a:rPr lang="en-GB" sz="2000"/>
              <a:t>Giữ các trạng thái các phép tính mà ALU vừa thực hiện</a:t>
            </a:r>
          </a:p>
          <a:p>
            <a:pPr lvl="1" algn="just">
              <a:lnSpc>
                <a:spcPct val="90000"/>
              </a:lnSpc>
            </a:pPr>
            <a:r>
              <a:rPr lang="en-GB" sz="2000"/>
              <a:t>Giữ các bit điều khiển cho phép hoặc không cho phép ngắt</a:t>
            </a:r>
          </a:p>
          <a:p>
            <a:pPr lvl="1" algn="just">
              <a:lnSpc>
                <a:spcPct val="90000"/>
              </a:lnSpc>
            </a:pPr>
            <a:r>
              <a:rPr lang="en-GB" sz="2000"/>
              <a:t>Thiết lập các chế độ hoạt động của bộ vi xử lý</a:t>
            </a:r>
            <a:endParaRPr lang="en-US" sz="2000"/>
          </a:p>
        </p:txBody>
      </p:sp>
      <p:graphicFrame>
        <p:nvGraphicFramePr>
          <p:cNvPr id="44038" name="Object 6"/>
          <p:cNvGraphicFramePr>
            <a:graphicFrameLocks noChangeAspect="1"/>
          </p:cNvGraphicFramePr>
          <p:nvPr>
            <p:ph sz="half" idx="2"/>
          </p:nvPr>
        </p:nvGraphicFramePr>
        <p:xfrm>
          <a:off x="1524000" y="4191000"/>
          <a:ext cx="6477000" cy="1906588"/>
        </p:xfrm>
        <a:graphic>
          <a:graphicData uri="http://schemas.openxmlformats.org/presentationml/2006/ole">
            <p:oleObj spid="_x0000_s44038" name="Photo Editor Photo" r:id="rId3" imgW="7342857" imgH="2161905" progId="">
              <p:embed/>
            </p:oleObj>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55089E8B-45CC-47A9-B58D-D705515F06B9}" type="slidenum">
              <a:rPr lang="en-US"/>
              <a:pPr/>
              <a:t>38</a:t>
            </a:fld>
            <a:endParaRPr lang="en-US"/>
          </a:p>
        </p:txBody>
      </p:sp>
      <p:sp>
        <p:nvSpPr>
          <p:cNvPr id="45058"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45059" name="Rectangle 3"/>
          <p:cNvSpPr>
            <a:spLocks noGrp="1" noChangeArrowheads="1"/>
          </p:cNvSpPr>
          <p:nvPr>
            <p:ph type="body" idx="1"/>
          </p:nvPr>
        </p:nvSpPr>
        <p:spPr>
          <a:xfrm>
            <a:off x="228600" y="1066800"/>
            <a:ext cx="8686800" cy="5105400"/>
          </a:xfrm>
        </p:spPr>
        <p:txBody>
          <a:bodyPr/>
          <a:lstStyle/>
          <a:p>
            <a:pPr>
              <a:lnSpc>
                <a:spcPct val="80000"/>
              </a:lnSpc>
            </a:pPr>
            <a:r>
              <a:rPr lang="en-GB" sz="2400"/>
              <a:t>Các cờ mã điều kiện - Condition Code Flags</a:t>
            </a:r>
          </a:p>
          <a:p>
            <a:pPr lvl="1" algn="just">
              <a:lnSpc>
                <a:spcPct val="80000"/>
              </a:lnSpc>
            </a:pPr>
            <a:r>
              <a:rPr lang="en-GB" sz="2000"/>
              <a:t>Các bit N, Z, C và V có thể thay đổi theo kết quả của các phép tính số học và logic, Các bit này thường được sử dụng làm điều kiện chuyển điều khiển chương trình.</a:t>
            </a:r>
          </a:p>
          <a:p>
            <a:pPr lvl="2">
              <a:lnSpc>
                <a:spcPct val="80000"/>
              </a:lnSpc>
            </a:pPr>
            <a:r>
              <a:rPr lang="en-GB" sz="1800"/>
              <a:t>Trong trạng thái ARM, tất cả các lệnh có thể thực hiện theo điều kiện.</a:t>
            </a:r>
          </a:p>
          <a:p>
            <a:pPr lvl="2">
              <a:lnSpc>
                <a:spcPct val="80000"/>
              </a:lnSpc>
            </a:pPr>
            <a:r>
              <a:rPr lang="en-GB" sz="1800"/>
              <a:t>Trong trạng thái THUMB, chỉ có lệnh rẽ nhán Branch được thực hiện theo điều kiện.</a:t>
            </a:r>
          </a:p>
          <a:p>
            <a:pPr>
              <a:lnSpc>
                <a:spcPct val="80000"/>
              </a:lnSpc>
            </a:pPr>
            <a:r>
              <a:rPr lang="en-GB" sz="2400"/>
              <a:t>Các bit điều khiển - Control Bits</a:t>
            </a:r>
          </a:p>
          <a:p>
            <a:pPr lvl="1" algn="just">
              <a:lnSpc>
                <a:spcPct val="80000"/>
              </a:lnSpc>
            </a:pPr>
            <a:r>
              <a:rPr lang="en-GB" sz="2000"/>
              <a:t>Các bit I, F, T và M[4:0]) có thể thay đổi khi xuất hiện các ngoại lệ. Nếu bộ vi xử lý đang hoạt động trong chế độ đặc quyền, các bit này có thể thay đổi bằng phần mềm.</a:t>
            </a:r>
          </a:p>
          <a:p>
            <a:pPr lvl="1">
              <a:lnSpc>
                <a:spcPct val="80000"/>
              </a:lnSpc>
            </a:pPr>
            <a:r>
              <a:rPr lang="en-GB" sz="2000"/>
              <a:t>T bit:</a:t>
            </a:r>
          </a:p>
          <a:p>
            <a:pPr lvl="2">
              <a:lnSpc>
                <a:spcPct val="80000"/>
              </a:lnSpc>
            </a:pPr>
            <a:r>
              <a:rPr lang="en-GB" sz="1800"/>
              <a:t>Bit này phản ánh chế độ hoạt động của bộ vi xử lý. Khi bit này được lập bộ vi xử lý thực hiện trạng thái THUMP ngược lại nó hoạt động trong trạng thái ARM. Bit này cung cấp ra ngoài trên chân TBIT.</a:t>
            </a:r>
          </a:p>
          <a:p>
            <a:pPr lvl="2">
              <a:lnSpc>
                <a:spcPct val="80000"/>
              </a:lnSpc>
            </a:pPr>
            <a:r>
              <a:rPr lang="en-GB" sz="1800"/>
              <a:t>Chú ý rằng phần mềm không thay đổi được trạng thái của TBIT trong CPSR. Vì nếu vậy bộ xử lý có thể chuyển trạng thái một cách không dự đoán trước được.</a:t>
            </a:r>
            <a:endParaRPr lang="en-US" sz="18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379E6EDE-21FD-4C9E-95D0-CF834CC35175}" type="slidenum">
              <a:rPr lang="en-US"/>
              <a:pPr/>
              <a:t>39</a:t>
            </a:fld>
            <a:endParaRPr lang="en-US"/>
          </a:p>
        </p:txBody>
      </p:sp>
      <p:sp>
        <p:nvSpPr>
          <p:cNvPr id="46082"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46083" name="Rectangle 3"/>
          <p:cNvSpPr>
            <a:spLocks noGrp="1" noChangeArrowheads="1"/>
          </p:cNvSpPr>
          <p:nvPr>
            <p:ph type="body" idx="1"/>
          </p:nvPr>
        </p:nvSpPr>
        <p:spPr/>
        <p:txBody>
          <a:bodyPr/>
          <a:lstStyle/>
          <a:p>
            <a:pPr algn="just"/>
            <a:r>
              <a:rPr lang="en-GB" sz="2800"/>
              <a:t>Các bit điều khiển - Control Bits</a:t>
            </a:r>
          </a:p>
          <a:p>
            <a:pPr lvl="1" algn="just"/>
            <a:r>
              <a:rPr lang="en-GB" sz="2400"/>
              <a:t>Các bit cấm ngắt - Interrupt disable bits:</a:t>
            </a:r>
          </a:p>
          <a:p>
            <a:pPr lvl="2" algn="just"/>
            <a:r>
              <a:rPr lang="en-GB" sz="2000"/>
              <a:t>I và F là các bit cấm ngắt. Khi được lập, các bit này sẽ cấm các ngắt IRQ và FIQ.</a:t>
            </a:r>
          </a:p>
          <a:p>
            <a:pPr lvl="2" algn="just"/>
            <a:endParaRPr lang="en-GB" sz="2000"/>
          </a:p>
          <a:p>
            <a:pPr lvl="1" algn="just"/>
            <a:r>
              <a:rPr lang="en-GB" sz="2400"/>
              <a:t>Các bit chế độ - Mode bits:</a:t>
            </a:r>
          </a:p>
          <a:p>
            <a:pPr lvl="2" algn="just"/>
            <a:r>
              <a:rPr lang="en-GB" sz="2000"/>
              <a:t>Các bit M4, M3, M2, M1 và M0 (M[4:0]) là các bit chế độ. Chúng xác định chế độ hoạt động của bộ vi xử lý. Không phải tất cả trạng thái của các bit này đều định nghĩa các chế độ hoạt động đúng. Nên nếu lập trình các bit chế độ sai bộ vi xử lý sẽ chuyển qua trạng thái không thể phục hồi, và nó cần được RESET.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65E5FB83-5195-4DC0-9CDD-273844B35BD3}" type="slidenum">
              <a:rPr lang="en-US"/>
              <a:pPr/>
              <a:t>4</a:t>
            </a:fld>
            <a:endParaRPr lang="en-US"/>
          </a:p>
        </p:txBody>
      </p:sp>
      <p:sp>
        <p:nvSpPr>
          <p:cNvPr id="160770" name="Rectangle 2"/>
          <p:cNvSpPr>
            <a:spLocks noGrp="1" noChangeArrowheads="1"/>
          </p:cNvSpPr>
          <p:nvPr>
            <p:ph type="title"/>
          </p:nvPr>
        </p:nvSpPr>
        <p:spPr bwMode="auto">
          <a:xfrm>
            <a:off x="762000" y="198438"/>
            <a:ext cx="8229600" cy="563562"/>
          </a:xfrm>
          <a:noFill/>
          <a:ln>
            <a:miter lim="800000"/>
            <a:headEnd/>
            <a:tailEnd/>
          </a:ln>
        </p:spPr>
        <p:txBody>
          <a:bodyPr vert="horz" wrap="square" lIns="91440" tIns="45720" rIns="91440" bIns="45720" numCol="1" anchor="t" anchorCtr="0" compatLnSpc="1">
            <a:prstTxWarp prst="textNoShape">
              <a:avLst/>
            </a:prstTxWarp>
          </a:bodyPr>
          <a:lstStyle/>
          <a:p>
            <a:r>
              <a:rPr lang="en-US" sz="2800" dirty="0" smtClean="0"/>
              <a:t>NỘI DUNG CHƯƠNG 2</a:t>
            </a:r>
            <a:endParaRPr lang="en-US" sz="2800" dirty="0"/>
          </a:p>
        </p:txBody>
      </p:sp>
      <p:sp>
        <p:nvSpPr>
          <p:cNvPr id="160771" name="Rectangle 3"/>
          <p:cNvSpPr>
            <a:spLocks noGrp="1" noChangeArrowheads="1"/>
          </p:cNvSpPr>
          <p:nvPr>
            <p:ph type="body" idx="1"/>
          </p:nvPr>
        </p:nvSpPr>
        <p:spPr>
          <a:xfrm>
            <a:off x="228600" y="1752600"/>
            <a:ext cx="8610600" cy="2971800"/>
          </a:xfrm>
        </p:spPr>
        <p:txBody>
          <a:bodyPr/>
          <a:lstStyle/>
          <a:p>
            <a:r>
              <a:rPr lang="en-US" b="1" dirty="0" smtClean="0"/>
              <a:t>2.</a:t>
            </a:r>
            <a:r>
              <a:rPr lang="en-US" b="1" dirty="0" smtClean="0"/>
              <a:t>1</a:t>
            </a:r>
            <a:r>
              <a:rPr lang="en-US" b="1" dirty="0"/>
              <a:t>:  GIỚI THIỆU HỌ VI XỬ LÝ ARM</a:t>
            </a:r>
          </a:p>
          <a:p>
            <a:pPr lvl="1"/>
            <a:r>
              <a:rPr lang="en-US" b="1" dirty="0" err="1">
                <a:solidFill>
                  <a:srgbClr val="FF3300"/>
                </a:solidFill>
              </a:rPr>
              <a:t>Giới</a:t>
            </a:r>
            <a:r>
              <a:rPr lang="en-US" b="1" dirty="0">
                <a:solidFill>
                  <a:srgbClr val="FF3300"/>
                </a:solidFill>
              </a:rPr>
              <a:t> </a:t>
            </a:r>
            <a:r>
              <a:rPr lang="en-US" b="1" dirty="0" err="1">
                <a:solidFill>
                  <a:srgbClr val="FF3300"/>
                </a:solidFill>
              </a:rPr>
              <a:t>thiệu</a:t>
            </a:r>
            <a:r>
              <a:rPr lang="en-US" b="1" dirty="0">
                <a:solidFill>
                  <a:srgbClr val="FF3300"/>
                </a:solidFill>
              </a:rPr>
              <a:t> </a:t>
            </a:r>
            <a:r>
              <a:rPr lang="en-US" b="1" dirty="0" err="1">
                <a:solidFill>
                  <a:srgbClr val="FF3300"/>
                </a:solidFill>
              </a:rPr>
              <a:t>chung</a:t>
            </a:r>
            <a:r>
              <a:rPr lang="en-US" b="1" dirty="0">
                <a:solidFill>
                  <a:srgbClr val="FF3300"/>
                </a:solidFill>
              </a:rPr>
              <a:t> </a:t>
            </a:r>
            <a:r>
              <a:rPr lang="en-US" b="1" dirty="0" err="1">
                <a:solidFill>
                  <a:srgbClr val="FF3300"/>
                </a:solidFill>
              </a:rPr>
              <a:t>vê</a:t>
            </a:r>
            <a:r>
              <a:rPr lang="en-US" b="1" dirty="0">
                <a:solidFill>
                  <a:srgbClr val="FF3300"/>
                </a:solidFill>
              </a:rPr>
              <a:t>̀ họ vi </a:t>
            </a:r>
            <a:r>
              <a:rPr lang="en-US" b="1" dirty="0" err="1">
                <a:solidFill>
                  <a:srgbClr val="FF3300"/>
                </a:solidFill>
              </a:rPr>
              <a:t>xư</a:t>
            </a:r>
            <a:r>
              <a:rPr lang="en-US" b="1" dirty="0">
                <a:solidFill>
                  <a:srgbClr val="FF3300"/>
                </a:solidFill>
              </a:rPr>
              <a:t>̉ </a:t>
            </a:r>
            <a:r>
              <a:rPr lang="en-US" b="1" dirty="0" err="1">
                <a:solidFill>
                  <a:srgbClr val="FF3300"/>
                </a:solidFill>
              </a:rPr>
              <a:t>ly</a:t>
            </a:r>
            <a:r>
              <a:rPr lang="en-US" b="1" dirty="0">
                <a:solidFill>
                  <a:srgbClr val="FF3300"/>
                </a:solidFill>
              </a:rPr>
              <a:t>́ ARM</a:t>
            </a:r>
          </a:p>
          <a:p>
            <a:pPr lvl="1"/>
            <a:r>
              <a:rPr lang="en-US" b="1" dirty="0" err="1"/>
              <a:t>Các</a:t>
            </a:r>
            <a:r>
              <a:rPr lang="en-US" b="1" dirty="0"/>
              <a:t> </a:t>
            </a:r>
            <a:r>
              <a:rPr lang="en-US" b="1" dirty="0" err="1"/>
              <a:t>thê</a:t>
            </a:r>
            <a:r>
              <a:rPr lang="en-US" b="1" dirty="0"/>
              <a:t>́ </a:t>
            </a:r>
            <a:r>
              <a:rPr lang="en-US" b="1" dirty="0" err="1"/>
              <a:t>hê</a:t>
            </a:r>
            <a:r>
              <a:rPr lang="en-US" b="1" dirty="0"/>
              <a:t>̣ vi </a:t>
            </a:r>
            <a:r>
              <a:rPr lang="en-US" b="1" dirty="0" err="1"/>
              <a:t>xư</a:t>
            </a:r>
            <a:r>
              <a:rPr lang="en-US" b="1" dirty="0"/>
              <a:t>̉ </a:t>
            </a:r>
            <a:r>
              <a:rPr lang="en-US" b="1" dirty="0" err="1"/>
              <a:t>ly</a:t>
            </a:r>
            <a:r>
              <a:rPr lang="en-US" b="1" dirty="0"/>
              <a:t>́ ARM</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www.ptit.edu.vn</a:t>
            </a:r>
          </a:p>
          <a:p>
            <a:r>
              <a:rPr lang="en-US"/>
              <a:t>ĐỀ TÀI: KIT ARM	</a:t>
            </a:r>
          </a:p>
        </p:txBody>
      </p:sp>
      <p:sp>
        <p:nvSpPr>
          <p:cNvPr id="6" name="Footer Placeholder 5"/>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7" name="Slide Number Placeholder 6"/>
          <p:cNvSpPr>
            <a:spLocks noGrp="1"/>
          </p:cNvSpPr>
          <p:nvPr>
            <p:ph type="sldNum" sz="quarter" idx="12"/>
          </p:nvPr>
        </p:nvSpPr>
        <p:spPr/>
        <p:txBody>
          <a:bodyPr/>
          <a:lstStyle/>
          <a:p>
            <a:r>
              <a:rPr lang="en-US"/>
              <a:t>Trang: </a:t>
            </a:r>
            <a:fld id="{FF1E795A-1DB2-424F-9DA2-53682B3B8615}" type="slidenum">
              <a:rPr lang="en-US"/>
              <a:pPr/>
              <a:t>40</a:t>
            </a:fld>
            <a:endParaRPr lang="en-US"/>
          </a:p>
        </p:txBody>
      </p:sp>
      <p:sp>
        <p:nvSpPr>
          <p:cNvPr id="4710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47107" name="Rectangle 3"/>
          <p:cNvSpPr>
            <a:spLocks noGrp="1" noChangeArrowheads="1"/>
          </p:cNvSpPr>
          <p:nvPr>
            <p:ph type="body" sz="half" idx="1"/>
          </p:nvPr>
        </p:nvSpPr>
        <p:spPr>
          <a:xfrm>
            <a:off x="457200" y="1066800"/>
            <a:ext cx="8229600" cy="2514600"/>
          </a:xfrm>
        </p:spPr>
        <p:txBody>
          <a:bodyPr/>
          <a:lstStyle/>
          <a:p>
            <a:r>
              <a:rPr lang="en-GB" sz="2400"/>
              <a:t>Khi có các ngoại lệ, chương trình thông thường sẽ tạm ngưng.</a:t>
            </a:r>
          </a:p>
          <a:p>
            <a:pPr lvl="1"/>
            <a:r>
              <a:rPr lang="en-GB" sz="2000"/>
              <a:t>Ví dụ yêu cầu ngắt từ thiết bị ngoại vi.</a:t>
            </a:r>
          </a:p>
          <a:p>
            <a:r>
              <a:rPr lang="en-GB" sz="2400"/>
              <a:t>ARM hỗ trợ 7 loại ngoại lệ với 7 chế độ  đặc quyền để xử lý chúng.</a:t>
            </a:r>
          </a:p>
          <a:p>
            <a:r>
              <a:rPr lang="en-GB" sz="2400"/>
              <a:t>Các vector ngoại lệ của ARM bao gồm:</a:t>
            </a:r>
          </a:p>
          <a:p>
            <a:endParaRPr lang="en-US" sz="2400"/>
          </a:p>
        </p:txBody>
      </p:sp>
      <p:graphicFrame>
        <p:nvGraphicFramePr>
          <p:cNvPr id="47108" name="Object 4"/>
          <p:cNvGraphicFramePr>
            <a:graphicFrameLocks noChangeAspect="1"/>
          </p:cNvGraphicFramePr>
          <p:nvPr>
            <p:ph sz="half" idx="2"/>
          </p:nvPr>
        </p:nvGraphicFramePr>
        <p:xfrm>
          <a:off x="2057400" y="3505200"/>
          <a:ext cx="6019800" cy="2833688"/>
        </p:xfrm>
        <a:graphic>
          <a:graphicData uri="http://schemas.openxmlformats.org/presentationml/2006/ole">
            <p:oleObj spid="_x0000_s47108" name="Document" r:id="rId3" imgW="6106680" imgH="2872800" progId="Word.Document.8">
              <p:embed/>
            </p:oleObj>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7C94C547-A97E-4B5E-AF5C-3FD40F20458D}" type="slidenum">
              <a:rPr lang="en-US"/>
              <a:pPr/>
              <a:t>41</a:t>
            </a:fld>
            <a:endParaRPr lang="en-US"/>
          </a:p>
        </p:txBody>
      </p:sp>
      <p:sp>
        <p:nvSpPr>
          <p:cNvPr id="48130"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48131" name="Rectangle 3"/>
          <p:cNvSpPr>
            <a:spLocks noGrp="1" noChangeArrowheads="1"/>
          </p:cNvSpPr>
          <p:nvPr>
            <p:ph type="body" idx="1"/>
          </p:nvPr>
        </p:nvSpPr>
        <p:spPr>
          <a:xfrm>
            <a:off x="304800" y="1295400"/>
            <a:ext cx="8382000" cy="4724400"/>
          </a:xfrm>
        </p:spPr>
        <p:txBody>
          <a:bodyPr/>
          <a:lstStyle/>
          <a:p>
            <a:pPr>
              <a:lnSpc>
                <a:spcPct val="90000"/>
              </a:lnSpc>
            </a:pPr>
            <a:r>
              <a:rPr lang="en-GB" sz="2800"/>
              <a:t>Khi xử lý một ngoại lệ ARM7TDMI sẽ:</a:t>
            </a:r>
          </a:p>
          <a:p>
            <a:pPr lvl="1" algn="just">
              <a:lnSpc>
                <a:spcPct val="90000"/>
              </a:lnSpc>
            </a:pPr>
            <a:r>
              <a:rPr lang="en-GB" sz="2400"/>
              <a:t>Lưu địa chỉ của lệnh kế tiếp vào thanh ghi liên kết (Link Register) thích hợp</a:t>
            </a:r>
          </a:p>
          <a:p>
            <a:pPr lvl="1" algn="just">
              <a:lnSpc>
                <a:spcPct val="90000"/>
              </a:lnSpc>
            </a:pPr>
            <a:r>
              <a:rPr lang="en-GB" sz="2400"/>
              <a:t>Chép giá trị của CPSR vào SPSR thích hợp</a:t>
            </a:r>
          </a:p>
          <a:p>
            <a:pPr lvl="1">
              <a:lnSpc>
                <a:spcPct val="90000"/>
              </a:lnSpc>
            </a:pPr>
            <a:r>
              <a:rPr lang="en-GB" sz="2400"/>
              <a:t>Đổi các bit chế độ trong CPSR tuỳ thuộc vào loại ngoại lệ</a:t>
            </a:r>
          </a:p>
          <a:p>
            <a:pPr lvl="1">
              <a:lnSpc>
                <a:spcPct val="90000"/>
              </a:lnSpc>
            </a:pPr>
            <a:r>
              <a:rPr lang="en-GB" sz="2400"/>
              <a:t>Đổi giá thanh ghi PC để lấy lệnh kế tiếp từ chương trình phục vụ ngoại lệ</a:t>
            </a:r>
          </a:p>
          <a:p>
            <a:pPr lvl="1" algn="just">
              <a:lnSpc>
                <a:spcPct val="90000"/>
              </a:lnSpc>
            </a:pPr>
            <a:r>
              <a:rPr lang="en-GB" sz="2400"/>
              <a:t>Nó còn lập các cờ cấm ngắt để tránh xảy ra một ngoại lệ khác. </a:t>
            </a:r>
          </a:p>
          <a:p>
            <a:pPr lvl="1" algn="just">
              <a:lnSpc>
                <a:spcPct val="90000"/>
              </a:lnSpc>
            </a:pPr>
            <a:r>
              <a:rPr lang="en-GB" sz="2400"/>
              <a:t>Khi vi xử lý đang trong trạng thái THUMB khi xảy ra ngoại lệ nó sẽ tự chuyển qua trạng thái ARM.</a:t>
            </a:r>
            <a:endParaRPr lang="en-US" sz="24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A3DFFE3A-0B47-4A5F-BC3E-F9AE351BD867}" type="slidenum">
              <a:rPr lang="en-US"/>
              <a:pPr/>
              <a:t>42</a:t>
            </a:fld>
            <a:endParaRPr lang="en-US"/>
          </a:p>
        </p:txBody>
      </p:sp>
      <p:sp>
        <p:nvSpPr>
          <p:cNvPr id="49154"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49155" name="Rectangle 3"/>
          <p:cNvSpPr>
            <a:spLocks noGrp="1" noChangeArrowheads="1"/>
          </p:cNvSpPr>
          <p:nvPr>
            <p:ph type="body" idx="1"/>
          </p:nvPr>
        </p:nvSpPr>
        <p:spPr/>
        <p:txBody>
          <a:bodyPr/>
          <a:lstStyle/>
          <a:p>
            <a:r>
              <a:rPr lang="en-GB"/>
              <a:t>Khi kết thúc quá trình xử lý ngoại lệ:</a:t>
            </a:r>
          </a:p>
          <a:p>
            <a:pPr lvl="1" algn="just"/>
            <a:r>
              <a:rPr lang="en-GB"/>
              <a:t>Chuyển Link Register, trừ đi một offset tương ứng cho thanh ghi PC. (Giá trị offset sẽ tuỳ thuộc vào loại ngoại lệ)</a:t>
            </a:r>
          </a:p>
          <a:p>
            <a:pPr lvl="1"/>
            <a:r>
              <a:rPr lang="en-GB"/>
              <a:t>Chép SPSR cho CPSR trở lại</a:t>
            </a:r>
          </a:p>
          <a:p>
            <a:pPr lvl="1" algn="just"/>
            <a:r>
              <a:rPr lang="en-GB"/>
              <a:t>Xoá các cờ cấm ngắt nếu chúng được lập khi chuyển qua trạng thái xử lý ngoại lệ.</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0D214935-14F1-4771-9E3E-BAF166D19C27}" type="slidenum">
              <a:rPr lang="en-US"/>
              <a:pPr/>
              <a:t>43</a:t>
            </a:fld>
            <a:endParaRPr lang="en-US"/>
          </a:p>
        </p:txBody>
      </p:sp>
      <p:sp>
        <p:nvSpPr>
          <p:cNvPr id="50178"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50179" name="Rectangle 3"/>
          <p:cNvSpPr>
            <a:spLocks noGrp="1" noChangeArrowheads="1"/>
          </p:cNvSpPr>
          <p:nvPr>
            <p:ph type="body" idx="1"/>
          </p:nvPr>
        </p:nvSpPr>
        <p:spPr>
          <a:xfrm>
            <a:off x="457200" y="1295400"/>
            <a:ext cx="8382000" cy="4724400"/>
          </a:xfrm>
        </p:spPr>
        <p:txBody>
          <a:bodyPr/>
          <a:lstStyle/>
          <a:p>
            <a:pPr>
              <a:lnSpc>
                <a:spcPct val="80000"/>
              </a:lnSpc>
            </a:pPr>
            <a:r>
              <a:rPr lang="en-US" sz="2000"/>
              <a:t>Reset</a:t>
            </a:r>
          </a:p>
          <a:p>
            <a:pPr lvl="1">
              <a:lnSpc>
                <a:spcPct val="80000"/>
              </a:lnSpc>
            </a:pPr>
            <a:r>
              <a:rPr lang="en-US" sz="1800"/>
              <a:t>Khi bộ vi xử lý RESET Reset sẽ có:			</a:t>
            </a:r>
          </a:p>
          <a:p>
            <a:pPr lvl="2">
              <a:lnSpc>
                <a:spcPct val="80000"/>
              </a:lnSpc>
            </a:pPr>
            <a:r>
              <a:rPr lang="en-US" sz="1600"/>
              <a:t>CPSR </a:t>
            </a:r>
            <a:r>
              <a:rPr lang="en-US" sz="1600">
                <a:sym typeface="Symbol" pitchFamily="18" charset="2"/>
              </a:rPr>
              <a:t></a:t>
            </a:r>
            <a:r>
              <a:rPr lang="en-US" sz="1600"/>
              <a:t> Supervisor + I + F</a:t>
            </a:r>
          </a:p>
          <a:p>
            <a:pPr lvl="2">
              <a:lnSpc>
                <a:spcPct val="80000"/>
              </a:lnSpc>
            </a:pPr>
            <a:r>
              <a:rPr lang="en-US" sz="1600"/>
              <a:t>PC </a:t>
            </a:r>
            <a:r>
              <a:rPr lang="en-US" sz="1600">
                <a:sym typeface="Symbol" pitchFamily="18" charset="2"/>
              </a:rPr>
              <a:t></a:t>
            </a:r>
            <a:r>
              <a:rPr lang="en-US" sz="1600"/>
              <a:t> 0x00000000</a:t>
            </a:r>
          </a:p>
          <a:p>
            <a:pPr lvl="1">
              <a:lnSpc>
                <a:spcPct val="80000"/>
              </a:lnSpc>
            </a:pPr>
            <a:endParaRPr lang="en-US" sz="1800"/>
          </a:p>
          <a:p>
            <a:pPr>
              <a:lnSpc>
                <a:spcPct val="80000"/>
              </a:lnSpc>
            </a:pPr>
            <a:r>
              <a:rPr lang="en-US" sz="2000"/>
              <a:t>Lệnh không định nghĩa - Undefined Instruction</a:t>
            </a:r>
          </a:p>
          <a:p>
            <a:pPr lvl="1">
              <a:lnSpc>
                <a:spcPct val="80000"/>
              </a:lnSpc>
            </a:pPr>
            <a:r>
              <a:rPr lang="en-US" sz="1800"/>
              <a:t>Khi vi xử lý thực hiện một lệnh không định nghĩa thì</a:t>
            </a:r>
          </a:p>
          <a:p>
            <a:pPr lvl="2">
              <a:lnSpc>
                <a:spcPct val="80000"/>
              </a:lnSpc>
            </a:pPr>
            <a:r>
              <a:rPr lang="en-US" sz="1600"/>
              <a:t>LR_undef </a:t>
            </a:r>
            <a:r>
              <a:rPr lang="en-US" sz="1600">
                <a:sym typeface="Symbol" pitchFamily="18" charset="2"/>
              </a:rPr>
              <a:t></a:t>
            </a:r>
            <a:r>
              <a:rPr lang="en-US" sz="1600"/>
              <a:t> Undefined Instruction Address + #4</a:t>
            </a:r>
          </a:p>
          <a:p>
            <a:pPr lvl="2">
              <a:lnSpc>
                <a:spcPct val="80000"/>
              </a:lnSpc>
            </a:pPr>
            <a:r>
              <a:rPr lang="en-US" sz="1600"/>
              <a:t>PC </a:t>
            </a:r>
            <a:r>
              <a:rPr lang="en-US" sz="1600">
                <a:sym typeface="Symbol" pitchFamily="18" charset="2"/>
              </a:rPr>
              <a:t></a:t>
            </a:r>
            <a:r>
              <a:rPr lang="en-US" sz="1600"/>
              <a:t> 0x00000004, CPSR </a:t>
            </a:r>
            <a:r>
              <a:rPr lang="en-US" sz="1600">
                <a:sym typeface="Symbol" pitchFamily="18" charset="2"/>
              </a:rPr>
              <a:t></a:t>
            </a:r>
            <a:r>
              <a:rPr lang="en-US" sz="1600"/>
              <a:t> Undefined + I</a:t>
            </a:r>
          </a:p>
          <a:p>
            <a:pPr lvl="2">
              <a:lnSpc>
                <a:spcPct val="80000"/>
              </a:lnSpc>
            </a:pPr>
            <a:r>
              <a:rPr lang="en-US" sz="1600"/>
              <a:t>Return with : MOVS pc, lr</a:t>
            </a:r>
          </a:p>
          <a:p>
            <a:pPr>
              <a:lnSpc>
                <a:spcPct val="80000"/>
              </a:lnSpc>
            </a:pPr>
            <a:endParaRPr lang="en-US" sz="2000"/>
          </a:p>
          <a:p>
            <a:pPr>
              <a:lnSpc>
                <a:spcPct val="80000"/>
              </a:lnSpc>
            </a:pPr>
            <a:r>
              <a:rPr lang="en-US" sz="2000"/>
              <a:t>Bỏ qua quá trình tiền lấy lệnh - Prefetch Abort</a:t>
            </a:r>
          </a:p>
          <a:p>
            <a:pPr lvl="1">
              <a:lnSpc>
                <a:spcPct val="80000"/>
              </a:lnSpc>
            </a:pPr>
            <a:r>
              <a:rPr lang="en-US" sz="1800"/>
              <a:t>Bỏ qua quá trình lấy lệnh từ bộ nhớ thì:	</a:t>
            </a:r>
          </a:p>
          <a:p>
            <a:pPr lvl="2">
              <a:lnSpc>
                <a:spcPct val="80000"/>
              </a:lnSpc>
            </a:pPr>
            <a:r>
              <a:rPr lang="en-US" sz="1600"/>
              <a:t>LR_abt </a:t>
            </a:r>
            <a:r>
              <a:rPr lang="en-US" sz="1600">
                <a:sym typeface="Symbol" pitchFamily="18" charset="2"/>
              </a:rPr>
              <a:t></a:t>
            </a:r>
            <a:r>
              <a:rPr lang="en-US" sz="1600"/>
              <a:t> Aborted Instruction Address + #4, SPSR_abt </a:t>
            </a:r>
            <a:r>
              <a:rPr lang="en-US" sz="1600">
                <a:sym typeface="Symbol" pitchFamily="18" charset="2"/>
              </a:rPr>
              <a:t></a:t>
            </a:r>
            <a:r>
              <a:rPr lang="en-US" sz="1600"/>
              <a:t> CPSR</a:t>
            </a:r>
          </a:p>
          <a:p>
            <a:pPr lvl="2">
              <a:lnSpc>
                <a:spcPct val="80000"/>
              </a:lnSpc>
            </a:pPr>
            <a:r>
              <a:rPr lang="en-US" sz="1600"/>
              <a:t>PC </a:t>
            </a:r>
            <a:r>
              <a:rPr lang="en-US" sz="1600">
                <a:sym typeface="Symbol" pitchFamily="18" charset="2"/>
              </a:rPr>
              <a:t></a:t>
            </a:r>
            <a:r>
              <a:rPr lang="en-US" sz="1600"/>
              <a:t> 0x0000000C, CPSR </a:t>
            </a:r>
            <a:r>
              <a:rPr lang="en-US" sz="1600">
                <a:sym typeface="Symbol" pitchFamily="18" charset="2"/>
              </a:rPr>
              <a:t></a:t>
            </a:r>
            <a:r>
              <a:rPr lang="en-US" sz="1600"/>
              <a:t> Abort + I</a:t>
            </a:r>
          </a:p>
          <a:p>
            <a:pPr lvl="2">
              <a:lnSpc>
                <a:spcPct val="80000"/>
              </a:lnSpc>
            </a:pPr>
            <a:r>
              <a:rPr lang="en-US" sz="1600"/>
              <a:t>Return with : SUBS pc, lr, #4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4C625F4B-44B8-4AE4-B56A-EB26AE088954}" type="slidenum">
              <a:rPr lang="en-US"/>
              <a:pPr/>
              <a:t>44</a:t>
            </a:fld>
            <a:endParaRPr lang="en-US"/>
          </a:p>
        </p:txBody>
      </p:sp>
      <p:sp>
        <p:nvSpPr>
          <p:cNvPr id="51202"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51203" name="Rectangle 3"/>
          <p:cNvSpPr>
            <a:spLocks noGrp="1" noChangeArrowheads="1"/>
          </p:cNvSpPr>
          <p:nvPr>
            <p:ph type="body" idx="1"/>
          </p:nvPr>
        </p:nvSpPr>
        <p:spPr/>
        <p:txBody>
          <a:bodyPr/>
          <a:lstStyle/>
          <a:p>
            <a:pPr>
              <a:lnSpc>
                <a:spcPct val="80000"/>
              </a:lnSpc>
            </a:pPr>
            <a:r>
              <a:rPr lang="en-US" sz="2800"/>
              <a:t>Bỏ qua dữ liệu - Data Abort</a:t>
            </a:r>
          </a:p>
          <a:p>
            <a:pPr lvl="1">
              <a:lnSpc>
                <a:spcPct val="80000"/>
              </a:lnSpc>
            </a:pPr>
            <a:r>
              <a:rPr lang="en-US" sz="2400"/>
              <a:t>Khi bỏ qua việc truy cập dữ liệu từ bộ nhớ:		</a:t>
            </a:r>
          </a:p>
          <a:p>
            <a:pPr lvl="2">
              <a:lnSpc>
                <a:spcPct val="80000"/>
              </a:lnSpc>
            </a:pPr>
            <a:r>
              <a:rPr lang="en-US" sz="2000"/>
              <a:t>LR_abt </a:t>
            </a:r>
            <a:r>
              <a:rPr lang="en-US" sz="2000">
                <a:sym typeface="Symbol" pitchFamily="18" charset="2"/>
              </a:rPr>
              <a:t></a:t>
            </a:r>
            <a:r>
              <a:rPr lang="en-US" sz="2000"/>
              <a:t> Aborted Instruction + #8, SPSR_abt </a:t>
            </a:r>
            <a:r>
              <a:rPr lang="en-US" sz="2000">
                <a:sym typeface="Symbol" pitchFamily="18" charset="2"/>
              </a:rPr>
              <a:t></a:t>
            </a:r>
            <a:r>
              <a:rPr lang="en-US" sz="2000"/>
              <a:t> CPSR</a:t>
            </a:r>
          </a:p>
          <a:p>
            <a:pPr lvl="2">
              <a:lnSpc>
                <a:spcPct val="80000"/>
              </a:lnSpc>
            </a:pPr>
            <a:r>
              <a:rPr lang="en-US" sz="2000"/>
              <a:t>PC </a:t>
            </a:r>
            <a:r>
              <a:rPr lang="en-US" sz="2000">
                <a:sym typeface="Symbol" pitchFamily="18" charset="2"/>
              </a:rPr>
              <a:t></a:t>
            </a:r>
            <a:r>
              <a:rPr lang="en-US" sz="2000"/>
              <a:t> 0x00000010, CPSR </a:t>
            </a:r>
            <a:r>
              <a:rPr lang="en-US" sz="2000">
                <a:sym typeface="Symbol" pitchFamily="18" charset="2"/>
              </a:rPr>
              <a:t></a:t>
            </a:r>
            <a:r>
              <a:rPr lang="en-US" sz="2000"/>
              <a:t> Abort + I</a:t>
            </a:r>
          </a:p>
          <a:p>
            <a:pPr lvl="2">
              <a:lnSpc>
                <a:spcPct val="80000"/>
              </a:lnSpc>
            </a:pPr>
            <a:r>
              <a:rPr lang="en-US" sz="2000"/>
              <a:t>Return with : SUBS pc, lr, #4  or SUBS pc, lr, #8</a:t>
            </a:r>
          </a:p>
          <a:p>
            <a:pPr>
              <a:lnSpc>
                <a:spcPct val="80000"/>
              </a:lnSpc>
            </a:pPr>
            <a:endParaRPr lang="en-US" sz="2800"/>
          </a:p>
          <a:p>
            <a:pPr>
              <a:lnSpc>
                <a:spcPct val="80000"/>
              </a:lnSpc>
            </a:pPr>
            <a:r>
              <a:rPr lang="en-US" sz="2800"/>
              <a:t>Ngắt mềm - Software Interrupt</a:t>
            </a:r>
          </a:p>
          <a:p>
            <a:pPr lvl="1">
              <a:lnSpc>
                <a:spcPct val="80000"/>
              </a:lnSpc>
            </a:pPr>
            <a:r>
              <a:rPr lang="en-US" sz="2400"/>
              <a:t>Chuyển qua chế độ giám sát - Supervisor 	</a:t>
            </a:r>
          </a:p>
          <a:p>
            <a:pPr lvl="2">
              <a:lnSpc>
                <a:spcPct val="80000"/>
              </a:lnSpc>
            </a:pPr>
            <a:r>
              <a:rPr lang="en-US" sz="2000"/>
              <a:t>LR_svc </a:t>
            </a:r>
            <a:r>
              <a:rPr lang="en-US" sz="2000">
                <a:sym typeface="Symbol" pitchFamily="18" charset="2"/>
              </a:rPr>
              <a:t></a:t>
            </a:r>
            <a:r>
              <a:rPr lang="en-US" sz="2000"/>
              <a:t> SWI Address + #4, SPSR_svc </a:t>
            </a:r>
            <a:r>
              <a:rPr lang="en-US" sz="2000">
                <a:sym typeface="Symbol" pitchFamily="18" charset="2"/>
              </a:rPr>
              <a:t></a:t>
            </a:r>
            <a:r>
              <a:rPr lang="en-US" sz="2000"/>
              <a:t> CPSR</a:t>
            </a:r>
          </a:p>
          <a:p>
            <a:pPr lvl="2">
              <a:lnSpc>
                <a:spcPct val="80000"/>
              </a:lnSpc>
            </a:pPr>
            <a:r>
              <a:rPr lang="en-US" sz="2000"/>
              <a:t>PC </a:t>
            </a:r>
            <a:r>
              <a:rPr lang="en-US" sz="2000">
                <a:sym typeface="Symbol" pitchFamily="18" charset="2"/>
              </a:rPr>
              <a:t></a:t>
            </a:r>
            <a:r>
              <a:rPr lang="en-US" sz="2000"/>
              <a:t> 0x00000008, CPSR </a:t>
            </a:r>
            <a:r>
              <a:rPr lang="en-US" sz="2000">
                <a:sym typeface="Symbol" pitchFamily="18" charset="2"/>
              </a:rPr>
              <a:t></a:t>
            </a:r>
            <a:r>
              <a:rPr lang="en-US" sz="2000"/>
              <a:t> Supervisor + I</a:t>
            </a:r>
          </a:p>
          <a:p>
            <a:pPr lvl="2">
              <a:lnSpc>
                <a:spcPct val="80000"/>
              </a:lnSpc>
            </a:pPr>
            <a:r>
              <a:rPr lang="en-US" sz="2000"/>
              <a:t>Return with : MOV pc, lr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3E585B34-39CE-4A8E-A7D8-C2ED6281D702}" type="slidenum">
              <a:rPr lang="en-US"/>
              <a:pPr/>
              <a:t>45</a:t>
            </a:fld>
            <a:endParaRPr lang="en-US"/>
          </a:p>
        </p:txBody>
      </p:sp>
      <p:sp>
        <p:nvSpPr>
          <p:cNvPr id="56322"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56323" name="Rectangle 3"/>
          <p:cNvSpPr>
            <a:spLocks noGrp="1" noChangeArrowheads="1"/>
          </p:cNvSpPr>
          <p:nvPr>
            <p:ph type="body" idx="1"/>
          </p:nvPr>
        </p:nvSpPr>
        <p:spPr/>
        <p:txBody>
          <a:bodyPr/>
          <a:lstStyle/>
          <a:p>
            <a:pPr>
              <a:lnSpc>
                <a:spcPct val="80000"/>
              </a:lnSpc>
            </a:pPr>
            <a:r>
              <a:rPr lang="en-US" sz="2800"/>
              <a:t>Yêu cầu ngắt - Interrupt Request</a:t>
            </a:r>
          </a:p>
          <a:p>
            <a:pPr lvl="1">
              <a:lnSpc>
                <a:spcPct val="80000"/>
              </a:lnSpc>
            </a:pPr>
            <a:r>
              <a:rPr lang="en-US" sz="2400"/>
              <a:t>Bằng tín hiệu cung cấp tới chân IRQ	</a:t>
            </a:r>
          </a:p>
          <a:p>
            <a:pPr lvl="2">
              <a:lnSpc>
                <a:spcPct val="80000"/>
              </a:lnSpc>
            </a:pPr>
            <a:r>
              <a:rPr lang="en-US" sz="2000"/>
              <a:t>LR_irq </a:t>
            </a:r>
            <a:r>
              <a:rPr lang="en-US" sz="2000">
                <a:sym typeface="Symbol" pitchFamily="18" charset="2"/>
              </a:rPr>
              <a:t></a:t>
            </a:r>
            <a:r>
              <a:rPr lang="en-US" sz="2000"/>
              <a:t> PC - #4, SPSR_irq </a:t>
            </a:r>
            <a:r>
              <a:rPr lang="en-US" sz="2000">
                <a:sym typeface="Symbol" pitchFamily="18" charset="2"/>
              </a:rPr>
              <a:t></a:t>
            </a:r>
            <a:r>
              <a:rPr lang="en-US" sz="2000"/>
              <a:t> CPSR</a:t>
            </a:r>
          </a:p>
          <a:p>
            <a:pPr lvl="2">
              <a:lnSpc>
                <a:spcPct val="80000"/>
              </a:lnSpc>
            </a:pPr>
            <a:r>
              <a:rPr lang="en-US" sz="2000"/>
              <a:t>PC </a:t>
            </a:r>
            <a:r>
              <a:rPr lang="en-US" sz="2000">
                <a:sym typeface="Symbol" pitchFamily="18" charset="2"/>
              </a:rPr>
              <a:t></a:t>
            </a:r>
            <a:r>
              <a:rPr lang="en-US" sz="2000"/>
              <a:t> 0x00000018, CPSR </a:t>
            </a:r>
            <a:r>
              <a:rPr lang="en-US" sz="2000">
                <a:sym typeface="Symbol" pitchFamily="18" charset="2"/>
              </a:rPr>
              <a:t></a:t>
            </a:r>
            <a:r>
              <a:rPr lang="en-US" sz="2000"/>
              <a:t> Interrupt + I</a:t>
            </a:r>
          </a:p>
          <a:p>
            <a:pPr lvl="2">
              <a:lnSpc>
                <a:spcPct val="80000"/>
              </a:lnSpc>
            </a:pPr>
            <a:r>
              <a:rPr lang="en-US" sz="2000"/>
              <a:t>Return with : SUBS pc, lr, #4 </a:t>
            </a:r>
            <a:endParaRPr lang="en-GB" sz="2000"/>
          </a:p>
          <a:p>
            <a:pPr>
              <a:lnSpc>
                <a:spcPct val="80000"/>
              </a:lnSpc>
            </a:pPr>
            <a:endParaRPr lang="en-US" sz="2800"/>
          </a:p>
          <a:p>
            <a:pPr>
              <a:lnSpc>
                <a:spcPct val="80000"/>
              </a:lnSpc>
            </a:pPr>
            <a:r>
              <a:rPr lang="en-US" sz="2800"/>
              <a:t>Yêu cầu ngắt nhanh - Fast Interrupt Request</a:t>
            </a:r>
          </a:p>
          <a:p>
            <a:pPr lvl="1">
              <a:lnSpc>
                <a:spcPct val="80000"/>
              </a:lnSpc>
            </a:pPr>
            <a:r>
              <a:rPr lang="en-US" sz="2400"/>
              <a:t>Bằng tín hiệu cấp tới chân FIQ	</a:t>
            </a:r>
          </a:p>
          <a:p>
            <a:pPr lvl="2">
              <a:lnSpc>
                <a:spcPct val="80000"/>
              </a:lnSpc>
            </a:pPr>
            <a:r>
              <a:rPr lang="en-US" sz="2000"/>
              <a:t>LR_fiq </a:t>
            </a:r>
            <a:r>
              <a:rPr lang="en-US" sz="2000">
                <a:sym typeface="Symbol" pitchFamily="18" charset="2"/>
              </a:rPr>
              <a:t></a:t>
            </a:r>
            <a:r>
              <a:rPr lang="en-US" sz="2000"/>
              <a:t> PC - #4, SPSR_fiq </a:t>
            </a:r>
            <a:r>
              <a:rPr lang="en-US" sz="2000">
                <a:sym typeface="Symbol" pitchFamily="18" charset="2"/>
              </a:rPr>
              <a:t></a:t>
            </a:r>
            <a:r>
              <a:rPr lang="en-US" sz="2000"/>
              <a:t> CPSR</a:t>
            </a:r>
          </a:p>
          <a:p>
            <a:pPr lvl="2">
              <a:lnSpc>
                <a:spcPct val="80000"/>
              </a:lnSpc>
            </a:pPr>
            <a:r>
              <a:rPr lang="en-US" sz="2000"/>
              <a:t>PC </a:t>
            </a:r>
            <a:r>
              <a:rPr lang="en-US" sz="2000">
                <a:sym typeface="Symbol" pitchFamily="18" charset="2"/>
              </a:rPr>
              <a:t></a:t>
            </a:r>
            <a:r>
              <a:rPr lang="en-US" sz="2000"/>
              <a:t> 0x0000001C, CPSR </a:t>
            </a:r>
            <a:r>
              <a:rPr lang="en-US" sz="2000">
                <a:sym typeface="Symbol" pitchFamily="18" charset="2"/>
              </a:rPr>
              <a:t></a:t>
            </a:r>
            <a:r>
              <a:rPr lang="en-US" sz="2000"/>
              <a:t> Fast Interrupt + I + F</a:t>
            </a:r>
          </a:p>
          <a:p>
            <a:pPr lvl="2">
              <a:lnSpc>
                <a:spcPct val="80000"/>
              </a:lnSpc>
            </a:pPr>
            <a:r>
              <a:rPr lang="en-US" sz="2000"/>
              <a:t>Return with : SUBS pc, lr, #4 </a:t>
            </a:r>
          </a:p>
          <a:p>
            <a:pPr lvl="2">
              <a:lnSpc>
                <a:spcPct val="80000"/>
              </a:lnSpc>
            </a:pPr>
            <a:r>
              <a:rPr lang="en-US" sz="2000"/>
              <a:t>Handler @0x1C speeds up the response time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7A88C73B-9B14-4E86-B7F7-4CAB46F00139}" type="slidenum">
              <a:rPr lang="en-US"/>
              <a:pPr/>
              <a:t>46</a:t>
            </a:fld>
            <a:endParaRPr lang="en-US"/>
          </a:p>
        </p:txBody>
      </p:sp>
      <p:sp>
        <p:nvSpPr>
          <p:cNvPr id="57346"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VI XỬ LÝ ARM7TDMI</a:t>
            </a:r>
          </a:p>
        </p:txBody>
      </p:sp>
      <p:sp>
        <p:nvSpPr>
          <p:cNvPr id="57348" name="Rectangle 4"/>
          <p:cNvSpPr>
            <a:spLocks noChangeArrowheads="1"/>
          </p:cNvSpPr>
          <p:nvPr/>
        </p:nvSpPr>
        <p:spPr bwMode="auto">
          <a:xfrm>
            <a:off x="1219200" y="2362200"/>
            <a:ext cx="6858000" cy="1676400"/>
          </a:xfrm>
          <a:prstGeom prst="rect">
            <a:avLst/>
          </a:prstGeom>
          <a:noFill/>
          <a:ln w="12700">
            <a:noFill/>
            <a:miter lim="800000"/>
            <a:headEnd/>
            <a:tailEnd/>
          </a:ln>
          <a:effectLst/>
        </p:spPr>
        <p:txBody>
          <a:bodyPr lIns="92075" tIns="46038" rIns="92075" bIns="46038" anchor="ctr"/>
          <a:lstStyle/>
          <a:p>
            <a:pPr algn="ctr"/>
            <a:r>
              <a:rPr lang="en-GB" sz="4000" b="1">
                <a:solidFill>
                  <a:schemeClr val="tx2"/>
                </a:solidFill>
              </a:rPr>
              <a:t>ARM Instruction Set</a:t>
            </a:r>
            <a:br>
              <a:rPr lang="en-GB" sz="4000" b="1">
                <a:solidFill>
                  <a:schemeClr val="tx2"/>
                </a:solidFill>
              </a:rPr>
            </a:br>
            <a:r>
              <a:rPr lang="en-GB" sz="4000" b="1">
                <a:solidFill>
                  <a:schemeClr val="tx2"/>
                </a:solidFill>
              </a:rPr>
              <a:t>TẬP LÊNH ARM</a:t>
            </a:r>
            <a:endParaRPr lang="en-GB" sz="4400" b="1">
              <a:solidFill>
                <a:schemeClr val="tx2"/>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5C2A23FC-1A87-4DBB-B82D-3AA63AE478EA}" type="slidenum">
              <a:rPr lang="en-US"/>
              <a:pPr/>
              <a:t>47</a:t>
            </a:fld>
            <a:endParaRPr lang="en-US"/>
          </a:p>
        </p:txBody>
      </p:sp>
      <p:sp>
        <p:nvSpPr>
          <p:cNvPr id="58370" name="Rectangle 2"/>
          <p:cNvSpPr>
            <a:spLocks noGrp="1" noChangeArrowheads="1"/>
          </p:cNvSpPr>
          <p:nvPr>
            <p:ph type="title"/>
          </p:nvPr>
        </p:nvSpPr>
        <p:spPr bwMode="auto">
          <a:xfrm>
            <a:off x="838200" y="152400"/>
            <a:ext cx="8229600" cy="639763"/>
          </a:xfrm>
          <a:noFill/>
          <a:ln>
            <a:miter lim="800000"/>
            <a:headEnd/>
            <a:tailEnd/>
          </a:ln>
        </p:spPr>
        <p:txBody>
          <a:bodyPr vert="horz" wrap="square" lIns="91440" tIns="45720" rIns="91440" bIns="45720" numCol="1" anchor="t" anchorCtr="0" compatLnSpc="1">
            <a:prstTxWarp prst="textNoShape">
              <a:avLst/>
            </a:prstTxWarp>
          </a:bodyPr>
          <a:lstStyle/>
          <a:p>
            <a:r>
              <a:rPr lang="en-GB" sz="2800"/>
              <a:t>ARM Instruction Set</a:t>
            </a:r>
            <a:endParaRPr lang="en-US" sz="2800"/>
          </a:p>
        </p:txBody>
      </p:sp>
      <p:graphicFrame>
        <p:nvGraphicFramePr>
          <p:cNvPr id="58372" name="Object 4"/>
          <p:cNvGraphicFramePr>
            <a:graphicFrameLocks noChangeAspect="1"/>
          </p:cNvGraphicFramePr>
          <p:nvPr>
            <p:ph idx="1"/>
          </p:nvPr>
        </p:nvGraphicFramePr>
        <p:xfrm>
          <a:off x="1143000" y="1039813"/>
          <a:ext cx="6934200" cy="5092700"/>
        </p:xfrm>
        <a:graphic>
          <a:graphicData uri="http://schemas.openxmlformats.org/presentationml/2006/ole">
            <p:oleObj spid="_x0000_s58372" name="Photo Editor Photo" r:id="rId3" imgW="7095238" imgH="5210902" progId="">
              <p:embed/>
            </p:oleObj>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39FD7B87-6C3B-4BCC-BD0D-E00A456FB4DC}" type="slidenum">
              <a:rPr lang="en-US"/>
              <a:pPr/>
              <a:t>48</a:t>
            </a:fld>
            <a:endParaRPr lang="en-US"/>
          </a:p>
        </p:txBody>
      </p:sp>
      <p:sp>
        <p:nvSpPr>
          <p:cNvPr id="59395" name="Rectangle 3"/>
          <p:cNvSpPr>
            <a:spLocks noGrp="1" noChangeArrowheads="1"/>
          </p:cNvSpPr>
          <p:nvPr>
            <p:ph type="body" idx="1"/>
          </p:nvPr>
        </p:nvSpPr>
        <p:spPr/>
        <p:txBody>
          <a:bodyPr/>
          <a:lstStyle/>
          <a:p>
            <a:pPr algn="just"/>
            <a:r>
              <a:rPr lang="en-GB"/>
              <a:t>Tất cả các lệnh ARM đều có thể hoạt động theo điều kiện, nghĩa là chúng có thể thực hiện hoặc không tuỳ thuộc vào giá trị của các cờ N, C, và V trong CPSR</a:t>
            </a:r>
          </a:p>
          <a:p>
            <a:pPr algn="just">
              <a:buFontTx/>
              <a:buNone/>
            </a:pPr>
            <a:r>
              <a:rPr lang="en-GB"/>
              <a:t> </a:t>
            </a:r>
          </a:p>
          <a:p>
            <a:pPr algn="just"/>
            <a:r>
              <a:rPr lang="en-GB"/>
              <a:t>Mỗi lệnh chứa 4-bit điều kiện 31 tới 28 </a:t>
            </a:r>
            <a:endParaRPr lang="en-US"/>
          </a:p>
        </p:txBody>
      </p:sp>
      <p:sp>
        <p:nvSpPr>
          <p:cNvPr id="59397" name="Rectangle 5"/>
          <p:cNvSpPr>
            <a:spLocks noGrp="1" noChangeArrowheads="1"/>
          </p:cNvSpPr>
          <p:nvPr>
            <p:ph type="title"/>
          </p:nvPr>
        </p:nvSpPr>
        <p:spPr bwMode="auto">
          <a:xfrm>
            <a:off x="1524000" y="152400"/>
            <a:ext cx="6400800" cy="609600"/>
          </a:xfrm>
          <a:noFill/>
          <a:ln w="12700">
            <a:miter lim="800000"/>
            <a:headEnd/>
            <a:tailEnd/>
          </a:ln>
        </p:spPr>
        <p:txBody>
          <a:bodyPr vert="horz" wrap="square" lIns="92075" tIns="46038" rIns="92075" bIns="46038" numCol="1" anchor="ctr" anchorCtr="0" compatLnSpc="1">
            <a:prstTxWarp prst="textNoShape">
              <a:avLst/>
            </a:prstTxWarp>
          </a:bodyPr>
          <a:lstStyle/>
          <a:p>
            <a:r>
              <a:rPr lang="en-US"/>
              <a:t>Các bit điều kiện - Condition Field (1/2)</a:t>
            </a:r>
            <a:endParaRPr lang="en-GB"/>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www.ptit.edu.vn</a:t>
            </a:r>
          </a:p>
          <a:p>
            <a:r>
              <a:rPr lang="en-US"/>
              <a:t>ĐỀ TÀI: KIT ARM	</a:t>
            </a:r>
          </a:p>
        </p:txBody>
      </p:sp>
      <p:sp>
        <p:nvSpPr>
          <p:cNvPr id="6" name="Footer Placeholder 5"/>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7" name="Slide Number Placeholder 6"/>
          <p:cNvSpPr>
            <a:spLocks noGrp="1"/>
          </p:cNvSpPr>
          <p:nvPr>
            <p:ph type="sldNum" sz="quarter" idx="12"/>
          </p:nvPr>
        </p:nvSpPr>
        <p:spPr/>
        <p:txBody>
          <a:bodyPr/>
          <a:lstStyle/>
          <a:p>
            <a:r>
              <a:rPr lang="en-US"/>
              <a:t>Trang: </a:t>
            </a:r>
            <a:fld id="{34B2101F-19D5-43FE-9595-0B0014AF6118}" type="slidenum">
              <a:rPr lang="en-US"/>
              <a:pPr/>
              <a:t>49</a:t>
            </a:fld>
            <a:endParaRPr lang="en-US"/>
          </a:p>
        </p:txBody>
      </p:sp>
      <p:sp>
        <p:nvSpPr>
          <p:cNvPr id="60419" name="Rectangle 3"/>
          <p:cNvSpPr>
            <a:spLocks noGrp="1" noChangeArrowheads="1"/>
          </p:cNvSpPr>
          <p:nvPr>
            <p:ph type="body" sz="half" idx="1"/>
          </p:nvPr>
        </p:nvSpPr>
        <p:spPr>
          <a:xfrm>
            <a:off x="457200" y="990600"/>
            <a:ext cx="8305800" cy="2209800"/>
          </a:xfrm>
        </p:spPr>
        <p:txBody>
          <a:bodyPr/>
          <a:lstStyle/>
          <a:p>
            <a:pPr algn="just"/>
            <a:r>
              <a:rPr lang="en-GB" sz="2800"/>
              <a:t>Có 15 mã điều kiện, mỗi mã được ký hiệu bằng hai ký tự cuối trong lệnh gợi nhớ.</a:t>
            </a:r>
          </a:p>
          <a:p>
            <a:pPr lvl="1" algn="just"/>
            <a:r>
              <a:rPr lang="en-GB" sz="2400"/>
              <a:t>Một lệnh rẽ nhánh (B trong assembly) trở thành BEQ cho "Branch if Equal", có nghĩa là Branch chỉ xảy ra nếu Z được lập.</a:t>
            </a:r>
            <a:endParaRPr lang="en-US" sz="2400"/>
          </a:p>
        </p:txBody>
      </p:sp>
      <p:graphicFrame>
        <p:nvGraphicFramePr>
          <p:cNvPr id="60420" name="Object 4"/>
          <p:cNvGraphicFramePr>
            <a:graphicFrameLocks noChangeAspect="1"/>
          </p:cNvGraphicFramePr>
          <p:nvPr>
            <p:ph sz="half" idx="2"/>
          </p:nvPr>
        </p:nvGraphicFramePr>
        <p:xfrm>
          <a:off x="838200" y="3051175"/>
          <a:ext cx="8077200" cy="3502025"/>
        </p:xfrm>
        <a:graphic>
          <a:graphicData uri="http://schemas.openxmlformats.org/presentationml/2006/ole">
            <p:oleObj spid="_x0000_s60420" name="Document" r:id="rId3" imgW="7020000" imgH="3548160" progId="Word.Document.8">
              <p:embed/>
            </p:oleObj>
          </a:graphicData>
        </a:graphic>
      </p:graphicFrame>
      <p:sp>
        <p:nvSpPr>
          <p:cNvPr id="60423" name="Rectangle 7"/>
          <p:cNvSpPr>
            <a:spLocks noGrp="1" noChangeArrowheads="1"/>
          </p:cNvSpPr>
          <p:nvPr>
            <p:ph type="title"/>
          </p:nvPr>
        </p:nvSpPr>
        <p:spPr bwMode="auto">
          <a:xfrm>
            <a:off x="1219200" y="152400"/>
            <a:ext cx="6400800" cy="762000"/>
          </a:xfrm>
          <a:noFill/>
          <a:ln w="12700">
            <a:miter lim="800000"/>
            <a:headEnd/>
            <a:tailEnd/>
          </a:ln>
        </p:spPr>
        <p:txBody>
          <a:bodyPr vert="horz" wrap="square" lIns="92075" tIns="46038" rIns="92075" bIns="46038" numCol="1" anchor="ctr" anchorCtr="0" compatLnSpc="1">
            <a:prstTxWarp prst="textNoShape">
              <a:avLst/>
            </a:prstTxWarp>
          </a:bodyPr>
          <a:lstStyle/>
          <a:p>
            <a:r>
              <a:rPr lang="en-US"/>
              <a:t>Condition Field (2/2)</a:t>
            </a:r>
            <a:endParaRPr lang="en-GB"/>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81F378AE-D4BE-4341-BF9F-DB0AE7A5AD61}" type="slidenum">
              <a:rPr lang="en-US"/>
              <a:pPr/>
              <a:t>5</a:t>
            </a:fld>
            <a:endParaRPr lang="en-US"/>
          </a:p>
        </p:txBody>
      </p:sp>
      <p:sp>
        <p:nvSpPr>
          <p:cNvPr id="11266" name="Rectangle 2"/>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solidFill>
                  <a:schemeClr val="tx1"/>
                </a:solidFill>
                <a:ea typeface="Microsoft JhengHei" pitchFamily="34" charset="-120"/>
              </a:rPr>
              <a:t>GIỚI THIỆU CHUNG VỀ HỌ VI XỬ LÝ ARM</a:t>
            </a:r>
            <a:endParaRPr lang="en-US">
              <a:solidFill>
                <a:schemeClr val="tx1"/>
              </a:solidFill>
              <a:ea typeface="Microsoft JhengHei" pitchFamily="34" charset="-120"/>
            </a:endParaRPr>
          </a:p>
        </p:txBody>
      </p:sp>
      <p:sp>
        <p:nvSpPr>
          <p:cNvPr id="11267" name="Rectangle 3"/>
          <p:cNvSpPr>
            <a:spLocks noGrp="1" noChangeArrowheads="1"/>
          </p:cNvSpPr>
          <p:nvPr>
            <p:ph type="body" idx="1"/>
          </p:nvPr>
        </p:nvSpPr>
        <p:spPr>
          <a:xfrm>
            <a:off x="457200" y="990600"/>
            <a:ext cx="8229600" cy="5181600"/>
          </a:xfrm>
        </p:spPr>
        <p:txBody>
          <a:bodyPr/>
          <a:lstStyle/>
          <a:p>
            <a:pPr algn="just">
              <a:lnSpc>
                <a:spcPct val="80000"/>
              </a:lnSpc>
            </a:pPr>
            <a:r>
              <a:rPr lang="en-US" sz="2600"/>
              <a:t>ARM (Acorn RISC Machine sau là Advantage RISC Machine) là cấu trúc vi xử lý 32-bit kiểu RISC được sử dụng rộng rãi trong các thiết kế nhúng. </a:t>
            </a:r>
          </a:p>
          <a:p>
            <a:pPr algn="just">
              <a:lnSpc>
                <a:spcPct val="80000"/>
              </a:lnSpc>
            </a:pPr>
            <a:r>
              <a:rPr lang="en-US" sz="2600"/>
              <a:t>Do đặc điểm tiết kiệm năng lượng, các CPU ARM chiếm ưu thế trong các sản phẩm điện tử di động.</a:t>
            </a:r>
          </a:p>
          <a:p>
            <a:pPr algn="just">
              <a:lnSpc>
                <a:spcPct val="80000"/>
              </a:lnSpc>
            </a:pPr>
            <a:r>
              <a:rPr lang="en-US" sz="2600"/>
              <a:t>Ngày nay, hơn 75% CPU nhúng 32-bit là thuộc họ ARM, điều này khiến ARM trở thành cấu trúc 32-bit được sản xuất nhiều nhất trên thế giới. </a:t>
            </a:r>
          </a:p>
          <a:p>
            <a:pPr algn="just">
              <a:lnSpc>
                <a:spcPct val="80000"/>
              </a:lnSpc>
            </a:pPr>
            <a:r>
              <a:rPr lang="en-US" sz="2600"/>
              <a:t>CPU ARM được tìm thấy khắp nơi trong các sản phẩm thương mại điện tử, từ thiết bị cầm tay (PDA, điện thoại di động, máy đa phương tiện, máy trò chơi cầm tay, và máy tính cầm tay) cho đến các thiết bị ngoại vi máy tính (ổ đĩa cứng, bộ định tuyến để bàn).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C46F5B9D-6541-4B1F-B566-8E52F4916FF8}" type="slidenum">
              <a:rPr lang="en-US"/>
              <a:pPr/>
              <a:t>50</a:t>
            </a:fld>
            <a:endParaRPr lang="en-US"/>
          </a:p>
        </p:txBody>
      </p:sp>
      <p:sp>
        <p:nvSpPr>
          <p:cNvPr id="61443" name="Rectangle 3"/>
          <p:cNvSpPr>
            <a:spLocks noGrp="1" noChangeArrowheads="1"/>
          </p:cNvSpPr>
          <p:nvPr>
            <p:ph type="body" idx="1"/>
          </p:nvPr>
        </p:nvSpPr>
        <p:spPr>
          <a:xfrm>
            <a:off x="228600" y="1219200"/>
            <a:ext cx="8686800" cy="4724400"/>
          </a:xfrm>
        </p:spPr>
        <p:txBody>
          <a:bodyPr/>
          <a:lstStyle/>
          <a:p>
            <a:pPr algn="just">
              <a:lnSpc>
                <a:spcPct val="80000"/>
              </a:lnSpc>
            </a:pPr>
            <a:r>
              <a:rPr lang="en-GB" sz="2000"/>
              <a:t>Tất cả các bộ vi xử lý ARM đều có một lệnh rẽ nhánh branch cho phép chuyển điều khiển chương trình tới hoặc lui trong khoảng 32Mbytes.</a:t>
            </a:r>
          </a:p>
          <a:p>
            <a:pPr lvl="1" algn="just">
              <a:lnSpc>
                <a:spcPct val="80000"/>
              </a:lnSpc>
            </a:pPr>
            <a:r>
              <a:rPr lang="en-GB" sz="1800"/>
              <a:t>Khi Program Counter (PC) là một trong các thanh ghi đa năng (register 15), một quá trình rẽ nhánh hoặc nhảy có thể tạo ra bằng cách ghi giá trị tới thanh ghi này.</a:t>
            </a:r>
          </a:p>
          <a:p>
            <a:pPr lvl="1">
              <a:lnSpc>
                <a:spcPct val="80000"/>
              </a:lnSpc>
            </a:pPr>
            <a:endParaRPr lang="en-GB" sz="1800"/>
          </a:p>
          <a:p>
            <a:pPr algn="just">
              <a:lnSpc>
                <a:spcPct val="80000"/>
              </a:lnSpc>
            </a:pPr>
            <a:r>
              <a:rPr lang="en-GB" sz="2000"/>
              <a:t>Việc gọi chương trình con cũng là một loại rẽ nhánh, rẽ nhánh với lệnh Link sẽ cất địa chỉ của lệnh tiếp theo (địa chỉ quay về) vào thanh ghi 14 (link register hoặc LR).</a:t>
            </a:r>
          </a:p>
          <a:p>
            <a:pPr>
              <a:lnSpc>
                <a:spcPct val="80000"/>
              </a:lnSpc>
            </a:pPr>
            <a:endParaRPr lang="en-GB" sz="2000"/>
          </a:p>
          <a:p>
            <a:pPr algn="just">
              <a:lnSpc>
                <a:spcPct val="80000"/>
              </a:lnSpc>
            </a:pPr>
            <a:r>
              <a:rPr lang="en-GB" sz="2000"/>
              <a:t>Một lệnh nạp cũng là một cách để rẽ nhánh chương trình tới bất cứ vi trí nào trong vùng 4Gbyte. Một giá trị 32-bit có thể nạp trực tiếp từ bộ nhớ vào thanh ghi PC, để rẽ nhánh chương trình.</a:t>
            </a:r>
          </a:p>
          <a:p>
            <a:pPr>
              <a:lnSpc>
                <a:spcPct val="80000"/>
              </a:lnSpc>
            </a:pPr>
            <a:endParaRPr lang="en-GB" sz="2000"/>
          </a:p>
          <a:p>
            <a:pPr algn="just">
              <a:lnSpc>
                <a:spcPct val="80000"/>
              </a:lnSpc>
            </a:pPr>
            <a:r>
              <a:rPr lang="en-GB" sz="2000"/>
              <a:t>ARM7TDMI có một lệnh rẽ nhánh trong tập lệnh Thumb là BX chuyển điều khiển tới  một địa chỉ cung cấp trong lệnh. </a:t>
            </a:r>
            <a:endParaRPr lang="en-US" sz="2000"/>
          </a:p>
        </p:txBody>
      </p:sp>
      <p:sp>
        <p:nvSpPr>
          <p:cNvPr id="61445" name="Rectangle 5"/>
          <p:cNvSpPr>
            <a:spLocks noGrp="1" noChangeArrowheads="1"/>
          </p:cNvSpPr>
          <p:nvPr>
            <p:ph type="title"/>
          </p:nvPr>
        </p:nvSpPr>
        <p:spPr bwMode="auto">
          <a:xfrm>
            <a:off x="1524000" y="152400"/>
            <a:ext cx="6400800" cy="762000"/>
          </a:xfrm>
          <a:noFill/>
          <a:ln w="12700">
            <a:miter lim="800000"/>
            <a:headEnd/>
            <a:tailEnd/>
          </a:ln>
        </p:spPr>
        <p:txBody>
          <a:bodyPr vert="horz" wrap="square" lIns="92075" tIns="46038" rIns="92075" bIns="46038" numCol="1" anchor="ctr" anchorCtr="0" compatLnSpc="1">
            <a:prstTxWarp prst="textNoShape">
              <a:avLst/>
            </a:prstTxWarp>
          </a:bodyPr>
          <a:lstStyle/>
          <a:p>
            <a:r>
              <a:rPr lang="en-US"/>
              <a:t>Branch Instructions (1/2)</a:t>
            </a:r>
            <a:endParaRPr lang="en-GB"/>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203FE68E-D2DC-41A5-BABF-0AEA33C4868F}" type="slidenum">
              <a:rPr lang="en-US"/>
              <a:pPr/>
              <a:t>51</a:t>
            </a:fld>
            <a:endParaRPr lang="en-US"/>
          </a:p>
        </p:txBody>
      </p:sp>
      <p:sp>
        <p:nvSpPr>
          <p:cNvPr id="62467" name="Rectangle 3"/>
          <p:cNvSpPr>
            <a:spLocks noGrp="1" noChangeArrowheads="1"/>
          </p:cNvSpPr>
          <p:nvPr>
            <p:ph type="body" idx="1"/>
          </p:nvPr>
        </p:nvSpPr>
        <p:spPr>
          <a:xfrm>
            <a:off x="304800" y="1066800"/>
            <a:ext cx="8610600" cy="4953000"/>
          </a:xfrm>
        </p:spPr>
        <p:txBody>
          <a:bodyPr/>
          <a:lstStyle/>
          <a:p>
            <a:pPr>
              <a:lnSpc>
                <a:spcPct val="80000"/>
              </a:lnSpc>
            </a:pPr>
            <a:r>
              <a:rPr lang="en-GB" sz="2800" b="1"/>
              <a:t>Các lệnh rẽ nhánh</a:t>
            </a:r>
            <a:endParaRPr lang="en-GB" sz="2000" b="1"/>
          </a:p>
          <a:p>
            <a:pPr>
              <a:lnSpc>
                <a:spcPct val="80000"/>
              </a:lnSpc>
              <a:spcBef>
                <a:spcPts val="500"/>
              </a:spcBef>
              <a:spcAft>
                <a:spcPts val="500"/>
              </a:spcAft>
              <a:buFontTx/>
              <a:buNone/>
            </a:pPr>
            <a:r>
              <a:rPr lang="en-GB" sz="2000" b="1"/>
              <a:t>		B, BL		 Rẽ nhanh, và rẽ nhánh với link </a:t>
            </a:r>
            <a:br>
              <a:rPr lang="en-GB" sz="2000" b="1"/>
            </a:br>
            <a:r>
              <a:rPr lang="en-GB" sz="2000" b="1"/>
              <a:t>	BX		 Rẽ nhánh và chuyển tập lệnh </a:t>
            </a:r>
            <a:br>
              <a:rPr lang="en-GB" sz="2000" b="1"/>
            </a:br>
            <a:endParaRPr lang="en-GB" sz="2800" b="1"/>
          </a:p>
          <a:p>
            <a:pPr>
              <a:lnSpc>
                <a:spcPct val="80000"/>
              </a:lnSpc>
            </a:pPr>
            <a:r>
              <a:rPr lang="en-GB" sz="2800" b="1"/>
              <a:t>Ví dụ:</a:t>
            </a:r>
          </a:p>
          <a:p>
            <a:pPr>
              <a:lnSpc>
                <a:spcPct val="80000"/>
              </a:lnSpc>
              <a:spcBef>
                <a:spcPts val="500"/>
              </a:spcBef>
              <a:spcAft>
                <a:spcPts val="500"/>
              </a:spcAft>
              <a:buFontTx/>
              <a:buNone/>
            </a:pPr>
            <a:r>
              <a:rPr lang="en-GB" sz="2000" b="1"/>
              <a:t>		B	label		; rẽ nhánh không điều kiện tới label</a:t>
            </a:r>
            <a:br>
              <a:rPr lang="en-GB" sz="2000" b="1"/>
            </a:br>
            <a:r>
              <a:rPr lang="en-GB" sz="2000" b="1"/>
              <a:t>	BCC	label		; rẽ nhánh tới label nếu carry flag =0 </a:t>
            </a:r>
            <a:br>
              <a:rPr lang="en-GB" sz="2000" b="1"/>
            </a:br>
            <a:r>
              <a:rPr lang="en-GB" sz="2000" b="1"/>
              <a:t>					</a:t>
            </a:r>
            <a:br>
              <a:rPr lang="en-GB" sz="2000" b="1"/>
            </a:br>
            <a:r>
              <a:rPr lang="en-GB" sz="2000" b="1"/>
              <a:t>	BEQ	label	 	; rẽ nhánh tới label nếu zero flag =1 </a:t>
            </a:r>
            <a:br>
              <a:rPr lang="en-GB" sz="2000" b="1"/>
            </a:br>
            <a:r>
              <a:rPr lang="en-GB" sz="2000" b="1"/>
              <a:t/>
            </a:r>
            <a:br>
              <a:rPr lang="en-GB" sz="2000" b="1"/>
            </a:br>
            <a:r>
              <a:rPr lang="en-GB" sz="2000" b="1"/>
              <a:t>	MOV	PC, #0	 	; R15 = 0, chuyển tới địa chỉ 0 </a:t>
            </a:r>
            <a:br>
              <a:rPr lang="en-GB" sz="2000" b="1"/>
            </a:br>
            <a:r>
              <a:rPr lang="en-GB" sz="2000" b="1"/>
              <a:t/>
            </a:r>
            <a:br>
              <a:rPr lang="en-GB" sz="2000" b="1"/>
            </a:br>
            <a:r>
              <a:rPr lang="en-GB" sz="2000" b="1"/>
              <a:t>	BL	func		; Gọi chương trình con func</a:t>
            </a:r>
          </a:p>
          <a:p>
            <a:pPr>
              <a:lnSpc>
                <a:spcPct val="80000"/>
              </a:lnSpc>
              <a:spcBef>
                <a:spcPts val="500"/>
              </a:spcBef>
              <a:spcAft>
                <a:spcPts val="500"/>
              </a:spcAft>
              <a:buFontTx/>
              <a:buNone/>
            </a:pPr>
            <a:r>
              <a:rPr lang="en-GB" sz="2000" b="1"/>
              <a:t>		MOV	PC, LR	; R15=R14, địa chỉ quay về sau lệnh BL</a:t>
            </a:r>
            <a:br>
              <a:rPr lang="en-GB" sz="2000" b="1"/>
            </a:br>
            <a:r>
              <a:rPr lang="en-GB" sz="2000" b="1"/>
              <a:t>	MOV	LR, PC	; chứa địa chỉ lệnh kế tiếp vào thanh ghi R14 </a:t>
            </a:r>
            <a:br>
              <a:rPr lang="en-GB" sz="2000" b="1"/>
            </a:br>
            <a:r>
              <a:rPr lang="en-GB" sz="2000" b="1"/>
              <a:t>	LDR	PC, =func	; nạp giá trị 32-bit vào PC</a:t>
            </a:r>
            <a:endParaRPr lang="en-US" sz="2400"/>
          </a:p>
          <a:p>
            <a:pPr>
              <a:lnSpc>
                <a:spcPct val="80000"/>
              </a:lnSpc>
            </a:pPr>
            <a:endParaRPr lang="en-US" sz="2000"/>
          </a:p>
        </p:txBody>
      </p:sp>
      <p:sp>
        <p:nvSpPr>
          <p:cNvPr id="62469" name="Rectangle 5"/>
          <p:cNvSpPr>
            <a:spLocks noGrp="1" noChangeArrowheads="1"/>
          </p:cNvSpPr>
          <p:nvPr>
            <p:ph type="title"/>
          </p:nvPr>
        </p:nvSpPr>
        <p:spPr bwMode="auto">
          <a:xfrm>
            <a:off x="1447800" y="152400"/>
            <a:ext cx="6400800" cy="762000"/>
          </a:xfrm>
          <a:noFill/>
          <a:ln w="12700">
            <a:miter lim="800000"/>
            <a:headEnd/>
            <a:tailEnd/>
          </a:ln>
        </p:spPr>
        <p:txBody>
          <a:bodyPr vert="horz" wrap="square" lIns="92075" tIns="46038" rIns="92075" bIns="46038" numCol="1" anchor="ctr" anchorCtr="0" compatLnSpc="1">
            <a:prstTxWarp prst="textNoShape">
              <a:avLst/>
            </a:prstTxWarp>
          </a:bodyPr>
          <a:lstStyle/>
          <a:p>
            <a:r>
              <a:rPr lang="en-US"/>
              <a:t>Branch Instructions (2/2)</a:t>
            </a:r>
            <a:endParaRPr lang="en-GB"/>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t>www.ptit.edu.vn</a:t>
            </a:r>
          </a:p>
          <a:p>
            <a:r>
              <a:rPr lang="en-US"/>
              <a:t>ĐỀ TÀI: KIT ARM	</a:t>
            </a:r>
          </a:p>
        </p:txBody>
      </p:sp>
      <p:sp>
        <p:nvSpPr>
          <p:cNvPr id="7"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8" name="Slide Number Placeholder 5"/>
          <p:cNvSpPr>
            <a:spLocks noGrp="1"/>
          </p:cNvSpPr>
          <p:nvPr>
            <p:ph type="sldNum" sz="quarter" idx="12"/>
          </p:nvPr>
        </p:nvSpPr>
        <p:spPr/>
        <p:txBody>
          <a:bodyPr/>
          <a:lstStyle/>
          <a:p>
            <a:r>
              <a:rPr lang="en-US"/>
              <a:t>Trang: </a:t>
            </a:r>
            <a:fld id="{6A9A2BF9-B70A-48ED-B06A-788A9CD95B56}" type="slidenum">
              <a:rPr lang="en-US"/>
              <a:pPr/>
              <a:t>52</a:t>
            </a:fld>
            <a:endParaRPr lang="en-US"/>
          </a:p>
        </p:txBody>
      </p:sp>
      <p:sp>
        <p:nvSpPr>
          <p:cNvPr id="67586" name="Rectangle 2"/>
          <p:cNvSpPr>
            <a:spLocks noGrp="1" noChangeArrowheads="1"/>
          </p:cNvSpPr>
          <p:nvPr>
            <p:ph type="body" idx="1"/>
          </p:nvPr>
        </p:nvSpPr>
        <p:spPr>
          <a:xfrm>
            <a:off x="457200" y="914400"/>
            <a:ext cx="8229600" cy="2286000"/>
          </a:xfrm>
          <a:ln/>
        </p:spPr>
        <p:txBody>
          <a:bodyPr/>
          <a:lstStyle/>
          <a:p>
            <a:pPr algn="just">
              <a:spcBef>
                <a:spcPts val="500"/>
              </a:spcBef>
              <a:spcAft>
                <a:spcPts val="500"/>
              </a:spcAft>
            </a:pPr>
            <a:r>
              <a:rPr lang="en-GB" sz="2800"/>
              <a:t>ARM có 16 lệnh xử lý dữ liệu. Hầu hết các lệnh xử lý dữ liệu có hai toán hạng nguồn (Move và Move Not chỉ có 1) và chứa kết quả trong một thanh ghi (Ngoại trừ các lệnh Compare và Test chỉ thay đổi mã điều kiện - condition codes)</a:t>
            </a:r>
          </a:p>
        </p:txBody>
      </p:sp>
      <p:sp>
        <p:nvSpPr>
          <p:cNvPr id="67587" name="Rectangle 3"/>
          <p:cNvSpPr>
            <a:spLocks noGrp="1" noChangeArrowheads="1"/>
          </p:cNvSpPr>
          <p:nvPr>
            <p:ph type="title"/>
          </p:nvPr>
        </p:nvSpPr>
        <p:spPr bwMode="auto">
          <a:xfrm>
            <a:off x="1219200" y="152400"/>
            <a:ext cx="6400800" cy="762000"/>
          </a:xfrm>
          <a:noFill/>
          <a:ln>
            <a:miter lim="800000"/>
            <a:headEnd/>
            <a:tailEnd/>
          </a:ln>
        </p:spPr>
        <p:txBody>
          <a:bodyPr vert="horz" wrap="square" lIns="91440" tIns="45720" rIns="91440" bIns="45720" numCol="1" anchor="ctr" anchorCtr="0" compatLnSpc="1">
            <a:prstTxWarp prst="textNoShape">
              <a:avLst/>
            </a:prstTxWarp>
          </a:bodyPr>
          <a:lstStyle/>
          <a:p>
            <a:r>
              <a:rPr lang="en-US"/>
              <a:t>Data Processing (1/2)</a:t>
            </a:r>
            <a:endParaRPr lang="en-GB"/>
          </a:p>
        </p:txBody>
      </p:sp>
      <p:graphicFrame>
        <p:nvGraphicFramePr>
          <p:cNvPr id="67588" name="Object 4"/>
          <p:cNvGraphicFramePr>
            <a:graphicFrameLocks noChangeAspect="1"/>
          </p:cNvGraphicFramePr>
          <p:nvPr/>
        </p:nvGraphicFramePr>
        <p:xfrm>
          <a:off x="6400800" y="3276600"/>
          <a:ext cx="2590800" cy="2743200"/>
        </p:xfrm>
        <a:graphic>
          <a:graphicData uri="http://schemas.openxmlformats.org/presentationml/2006/ole">
            <p:oleObj spid="_x0000_s67588" name="Photo Editor Photo" r:id="rId4" imgW="1695687" imgH="1733333" progId="">
              <p:embed/>
            </p:oleObj>
          </a:graphicData>
        </a:graphic>
      </p:graphicFrame>
      <p:sp>
        <p:nvSpPr>
          <p:cNvPr id="67589" name="Rectangle 5"/>
          <p:cNvSpPr>
            <a:spLocks noChangeArrowheads="1"/>
          </p:cNvSpPr>
          <p:nvPr/>
        </p:nvSpPr>
        <p:spPr bwMode="auto">
          <a:xfrm>
            <a:off x="228600" y="3200400"/>
            <a:ext cx="6096000" cy="2819400"/>
          </a:xfrm>
          <a:prstGeom prst="rect">
            <a:avLst/>
          </a:prstGeom>
          <a:noFill/>
          <a:ln w="9525">
            <a:noFill/>
            <a:miter lim="800000"/>
            <a:headEnd/>
            <a:tailEnd/>
          </a:ln>
          <a:effectLst/>
        </p:spPr>
        <p:txBody>
          <a:bodyPr/>
          <a:lstStyle/>
          <a:p>
            <a:pPr marL="742950" lvl="1" indent="-285750" algn="just">
              <a:spcBef>
                <a:spcPts val="500"/>
              </a:spcBef>
              <a:spcAft>
                <a:spcPts val="500"/>
              </a:spcAft>
              <a:buFontTx/>
              <a:buChar char="–"/>
            </a:pPr>
            <a:r>
              <a:rPr lang="en-GB" sz="2400"/>
              <a:t>Một trong hai toán hạng nguồn luôn là một thanh ghi, toán hạng kia gọi là toán hạng dịch, và nó có thể là một số tức thời hoặc một thanh ghi. Nếu toán hạng thứ 2 là thanh ghi, một giá trị có thể chuyển tới nó trước khi sử dụng làm toán hạng trong ALU</a:t>
            </a:r>
            <a:endParaRPr lang="en-GB" sz="280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www.ptit.edu.vn</a:t>
            </a:r>
          </a:p>
          <a:p>
            <a:r>
              <a:rPr lang="en-US"/>
              <a:t>ĐỀ TÀI: KIT ARM	</a:t>
            </a:r>
          </a:p>
        </p:txBody>
      </p:sp>
      <p:sp>
        <p:nvSpPr>
          <p:cNvPr id="6"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7" name="Slide Number Placeholder 5"/>
          <p:cNvSpPr>
            <a:spLocks noGrp="1"/>
          </p:cNvSpPr>
          <p:nvPr>
            <p:ph type="sldNum" sz="quarter" idx="12"/>
          </p:nvPr>
        </p:nvSpPr>
        <p:spPr/>
        <p:txBody>
          <a:bodyPr/>
          <a:lstStyle/>
          <a:p>
            <a:r>
              <a:rPr lang="en-US"/>
              <a:t>Trang: </a:t>
            </a:r>
            <a:fld id="{01CBA311-96E6-4898-B2BC-2BF207147021}" type="slidenum">
              <a:rPr lang="en-US"/>
              <a:pPr/>
              <a:t>53</a:t>
            </a:fld>
            <a:endParaRPr lang="en-US"/>
          </a:p>
        </p:txBody>
      </p:sp>
      <p:sp>
        <p:nvSpPr>
          <p:cNvPr id="70658" name="Rectangle 2"/>
          <p:cNvSpPr>
            <a:spLocks noGrp="1" noChangeArrowheads="1"/>
          </p:cNvSpPr>
          <p:nvPr>
            <p:ph type="body" idx="1"/>
          </p:nvPr>
        </p:nvSpPr>
        <p:spPr>
          <a:xfrm>
            <a:off x="457200" y="1066800"/>
            <a:ext cx="8229600" cy="542925"/>
          </a:xfrm>
          <a:ln/>
        </p:spPr>
        <p:txBody>
          <a:bodyPr/>
          <a:lstStyle/>
          <a:p>
            <a:pPr>
              <a:lnSpc>
                <a:spcPct val="90000"/>
              </a:lnSpc>
            </a:pPr>
            <a:r>
              <a:rPr lang="en-GB"/>
              <a:t>Các lệnh xử lý dữ liệu</a:t>
            </a:r>
            <a:endParaRPr lang="en-GB" b="1">
              <a:latin typeface="ArialMT"/>
            </a:endParaRPr>
          </a:p>
          <a:p>
            <a:pPr>
              <a:lnSpc>
                <a:spcPct val="90000"/>
              </a:lnSpc>
            </a:pPr>
            <a:endParaRPr lang="en-GB"/>
          </a:p>
          <a:p>
            <a:pPr lvl="1">
              <a:lnSpc>
                <a:spcPct val="90000"/>
              </a:lnSpc>
            </a:pPr>
            <a:endParaRPr lang="en-GB" b="1">
              <a:latin typeface="ArialMT"/>
            </a:endParaRPr>
          </a:p>
          <a:p>
            <a:pPr lvl="1">
              <a:lnSpc>
                <a:spcPct val="90000"/>
              </a:lnSpc>
            </a:pPr>
            <a:endParaRPr lang="en-GB"/>
          </a:p>
          <a:p>
            <a:pPr>
              <a:lnSpc>
                <a:spcPct val="90000"/>
              </a:lnSpc>
            </a:pPr>
            <a:endParaRPr lang="en-US"/>
          </a:p>
          <a:p>
            <a:pPr>
              <a:lnSpc>
                <a:spcPct val="90000"/>
              </a:lnSpc>
            </a:pPr>
            <a:endParaRPr lang="en-GB"/>
          </a:p>
        </p:txBody>
      </p:sp>
      <p:sp>
        <p:nvSpPr>
          <p:cNvPr id="70659" name="Rectangle 3"/>
          <p:cNvSpPr>
            <a:spLocks noGrp="1" noChangeArrowheads="1"/>
          </p:cNvSpPr>
          <p:nvPr>
            <p:ph type="title"/>
          </p:nvPr>
        </p:nvSpPr>
        <p:spPr bwMode="auto">
          <a:xfrm>
            <a:off x="1219200" y="152400"/>
            <a:ext cx="6400800" cy="762000"/>
          </a:xfrm>
          <a:noFill/>
          <a:ln>
            <a:miter lim="800000"/>
            <a:headEnd/>
            <a:tailEnd/>
          </a:ln>
        </p:spPr>
        <p:txBody>
          <a:bodyPr vert="horz" wrap="square" lIns="91440" tIns="45720" rIns="91440" bIns="45720" numCol="1" anchor="ctr" anchorCtr="0" compatLnSpc="1">
            <a:prstTxWarp prst="textNoShape">
              <a:avLst/>
            </a:prstTxWarp>
          </a:bodyPr>
          <a:lstStyle/>
          <a:p>
            <a:r>
              <a:rPr lang="en-US"/>
              <a:t>Data Processing (2/2)</a:t>
            </a:r>
            <a:endParaRPr lang="en-GB"/>
          </a:p>
        </p:txBody>
      </p:sp>
      <p:graphicFrame>
        <p:nvGraphicFramePr>
          <p:cNvPr id="70660" name="Object 4"/>
          <p:cNvGraphicFramePr>
            <a:graphicFrameLocks noChangeAspect="1"/>
          </p:cNvGraphicFramePr>
          <p:nvPr/>
        </p:nvGraphicFramePr>
        <p:xfrm>
          <a:off x="533400" y="1676400"/>
          <a:ext cx="8153400" cy="4703763"/>
        </p:xfrm>
        <a:graphic>
          <a:graphicData uri="http://schemas.openxmlformats.org/presentationml/2006/ole">
            <p:oleObj spid="_x0000_s70660" name="Document" r:id="rId4" imgW="6469560" imgH="3548160" progId="Word.Document.8">
              <p:embed/>
            </p:oleObj>
          </a:graphicData>
        </a:graphic>
      </p:graphicFrame>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CFA1068C-6016-47F3-9A10-FC813CB7B2C6}" type="slidenum">
              <a:rPr lang="en-US"/>
              <a:pPr/>
              <a:t>54</a:t>
            </a:fld>
            <a:endParaRPr lang="en-US"/>
          </a:p>
        </p:txBody>
      </p:sp>
      <p:sp>
        <p:nvSpPr>
          <p:cNvPr id="72706" name="Rectangle 2"/>
          <p:cNvSpPr>
            <a:spLocks noGrp="1" noChangeArrowheads="1"/>
          </p:cNvSpPr>
          <p:nvPr>
            <p:ph type="title"/>
          </p:nvPr>
        </p:nvSpPr>
        <p:spPr bwMode="auto">
          <a:xfrm>
            <a:off x="1295400" y="198438"/>
            <a:ext cx="7239000" cy="487362"/>
          </a:xfrm>
          <a:noFill/>
          <a:ln>
            <a:miter lim="800000"/>
            <a:headEnd/>
            <a:tailEnd/>
          </a:ln>
        </p:spPr>
        <p:txBody>
          <a:bodyPr vert="horz" wrap="square" lIns="91440" tIns="45720" rIns="91440" bIns="45720" numCol="1" anchor="t" anchorCtr="0" compatLnSpc="1">
            <a:prstTxWarp prst="textNoShape">
              <a:avLst/>
            </a:prstTxWarp>
          </a:bodyPr>
          <a:lstStyle/>
          <a:p>
            <a:r>
              <a:rPr lang="en-US"/>
              <a:t>Multiply Instructions (1/2)</a:t>
            </a:r>
            <a:endParaRPr lang="en-GB"/>
          </a:p>
        </p:txBody>
      </p:sp>
      <p:sp>
        <p:nvSpPr>
          <p:cNvPr id="72707" name="Rectangle 3"/>
          <p:cNvSpPr>
            <a:spLocks noGrp="1" noChangeArrowheads="1"/>
          </p:cNvSpPr>
          <p:nvPr>
            <p:ph type="body" idx="1"/>
          </p:nvPr>
        </p:nvSpPr>
        <p:spPr>
          <a:xfrm>
            <a:off x="381000" y="990600"/>
            <a:ext cx="8534400" cy="5181600"/>
          </a:xfrm>
        </p:spPr>
        <p:txBody>
          <a:bodyPr/>
          <a:lstStyle/>
          <a:p>
            <a:pPr>
              <a:lnSpc>
                <a:spcPct val="90000"/>
              </a:lnSpc>
              <a:spcBef>
                <a:spcPts val="500"/>
              </a:spcBef>
              <a:spcAft>
                <a:spcPts val="500"/>
              </a:spcAft>
            </a:pPr>
            <a:r>
              <a:rPr lang="en-GB" sz="2400"/>
              <a:t>ARM có hai loại lệnh nhân</a:t>
            </a:r>
          </a:p>
          <a:p>
            <a:pPr lvl="1">
              <a:lnSpc>
                <a:spcPct val="90000"/>
              </a:lnSpc>
              <a:spcBef>
                <a:spcPts val="500"/>
              </a:spcBef>
              <a:spcAft>
                <a:spcPts val="500"/>
              </a:spcAft>
            </a:pPr>
            <a:r>
              <a:rPr lang="en-GB" sz="2000"/>
              <a:t>Bình thường kết quả 32-bit</a:t>
            </a:r>
          </a:p>
          <a:p>
            <a:pPr lvl="1">
              <a:lnSpc>
                <a:spcPct val="90000"/>
              </a:lnSpc>
              <a:spcBef>
                <a:spcPts val="500"/>
              </a:spcBef>
              <a:spcAft>
                <a:spcPts val="500"/>
              </a:spcAft>
            </a:pPr>
            <a:r>
              <a:rPr lang="en-GB" sz="2000"/>
              <a:t>Dài (long), kết quả 64-bit</a:t>
            </a:r>
          </a:p>
          <a:p>
            <a:pPr algn="just">
              <a:lnSpc>
                <a:spcPct val="90000"/>
              </a:lnSpc>
              <a:spcBef>
                <a:spcPts val="500"/>
              </a:spcBef>
              <a:spcAft>
                <a:spcPts val="500"/>
              </a:spcAft>
            </a:pPr>
            <a:r>
              <a:rPr lang="en-GB" sz="2400"/>
              <a:t>Tất cả các lệnh nhân có hai toán hạng thanh ghi cung cấp giá trị để nhân</a:t>
            </a:r>
          </a:p>
          <a:p>
            <a:pPr lvl="1">
              <a:lnSpc>
                <a:spcPct val="90000"/>
              </a:lnSpc>
              <a:spcBef>
                <a:spcPts val="500"/>
              </a:spcBef>
              <a:spcAft>
                <a:spcPts val="500"/>
              </a:spcAft>
            </a:pPr>
            <a:r>
              <a:rPr lang="en-GB" sz="2000"/>
              <a:t>ARM không hỗ trợ lệnh nhân trực tiếp với giá trị hằng số.</a:t>
            </a:r>
          </a:p>
          <a:p>
            <a:pPr lvl="1">
              <a:lnSpc>
                <a:spcPct val="90000"/>
              </a:lnSpc>
              <a:spcBef>
                <a:spcPts val="500"/>
              </a:spcBef>
              <a:spcAft>
                <a:spcPts val="500"/>
              </a:spcAft>
            </a:pPr>
            <a:r>
              <a:rPr lang="en-GB" sz="2000"/>
              <a:t>Có hai lệnh nhân tạo ra kết quả 32-bit</a:t>
            </a:r>
          </a:p>
          <a:p>
            <a:pPr lvl="2">
              <a:lnSpc>
                <a:spcPct val="90000"/>
              </a:lnSpc>
              <a:spcBef>
                <a:spcPts val="500"/>
              </a:spcBef>
              <a:spcAft>
                <a:spcPts val="500"/>
              </a:spcAft>
            </a:pPr>
            <a:r>
              <a:rPr lang="en-GB" sz="1800"/>
              <a:t>MUL, nhân giá trị hai thanh ghi với nhau, thu gọn kết quả trong 32 bits, và chứa kết quả vào thanh ghi thứ 3.</a:t>
            </a:r>
          </a:p>
          <a:p>
            <a:pPr lvl="2">
              <a:lnSpc>
                <a:spcPct val="90000"/>
              </a:lnSpc>
              <a:spcBef>
                <a:spcPts val="500"/>
              </a:spcBef>
              <a:spcAft>
                <a:spcPts val="500"/>
              </a:spcAft>
            </a:pPr>
            <a:r>
              <a:rPr lang="en-GB" sz="1800"/>
              <a:t>MLA, nhân giá trị hai thanh ghi với nhau rồi cộng với giá trị của thanh ghi thứ 3 thu gọn kết quả thành 32 bits, và chứa kết quả vào một thanh ghi thứ tư (multiply và accumulate)</a:t>
            </a:r>
          </a:p>
          <a:p>
            <a:pPr>
              <a:lnSpc>
                <a:spcPct val="90000"/>
              </a:lnSpc>
              <a:spcBef>
                <a:spcPts val="500"/>
              </a:spcBef>
              <a:spcAft>
                <a:spcPts val="500"/>
              </a:spcAft>
              <a:buFontTx/>
              <a:buNone/>
            </a:pPr>
            <a:r>
              <a:rPr lang="en-GB" sz="1800" b="1"/>
              <a:t>	MUL		R4, R2, R1	; Set R4 to value of R2 multiplied by R1 </a:t>
            </a:r>
            <a:br>
              <a:rPr lang="en-GB" sz="1800" b="1"/>
            </a:br>
            <a:r>
              <a:rPr lang="en-GB" sz="1800" b="1"/>
              <a:t>MULS	R4, R2, R1	; R4 = R2xR1, set N and Z flags </a:t>
            </a:r>
            <a:br>
              <a:rPr lang="en-GB" sz="1800" b="1"/>
            </a:br>
            <a:r>
              <a:rPr lang="en-GB" sz="1800" b="1"/>
              <a:t>MLA		 R7, R8, R9, R3	; R7 = R8xR9 + R3 </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7100F5EF-ABAC-44DA-BE81-484AFE60E26D}" type="slidenum">
              <a:rPr lang="en-US"/>
              <a:pPr/>
              <a:t>55</a:t>
            </a:fld>
            <a:endParaRPr lang="en-US"/>
          </a:p>
        </p:txBody>
      </p:sp>
      <p:sp>
        <p:nvSpPr>
          <p:cNvPr id="74754" name="Rectangle 2"/>
          <p:cNvSpPr>
            <a:spLocks noGrp="1" noChangeArrowheads="1"/>
          </p:cNvSpPr>
          <p:nvPr>
            <p:ph type="title"/>
          </p:nvPr>
        </p:nvSpPr>
        <p:spPr bwMode="auto">
          <a:xfrm>
            <a:off x="685800" y="152400"/>
            <a:ext cx="8229600" cy="609600"/>
          </a:xfrm>
          <a:noFill/>
          <a:ln>
            <a:miter lim="800000"/>
            <a:headEnd/>
            <a:tailEnd/>
          </a:ln>
        </p:spPr>
        <p:txBody>
          <a:bodyPr vert="horz" wrap="square" lIns="91440" tIns="45720" rIns="91440" bIns="45720" numCol="1" anchor="t" anchorCtr="0" compatLnSpc="1">
            <a:prstTxWarp prst="textNoShape">
              <a:avLst/>
            </a:prstTxWarp>
          </a:bodyPr>
          <a:lstStyle/>
          <a:p>
            <a:r>
              <a:rPr lang="en-US"/>
              <a:t>Multiply Instructions (2/2)</a:t>
            </a:r>
            <a:endParaRPr lang="en-GB"/>
          </a:p>
        </p:txBody>
      </p:sp>
      <p:sp>
        <p:nvSpPr>
          <p:cNvPr id="74755" name="Rectangle 3"/>
          <p:cNvSpPr>
            <a:spLocks noGrp="1" noChangeArrowheads="1"/>
          </p:cNvSpPr>
          <p:nvPr>
            <p:ph type="body" idx="1"/>
          </p:nvPr>
        </p:nvSpPr>
        <p:spPr>
          <a:xfrm>
            <a:off x="304800" y="1066800"/>
            <a:ext cx="8458200" cy="4953000"/>
          </a:xfrm>
        </p:spPr>
        <p:txBody>
          <a:bodyPr/>
          <a:lstStyle/>
          <a:p>
            <a:pPr defTabSz="392113">
              <a:spcBef>
                <a:spcPts val="500"/>
              </a:spcBef>
              <a:spcAft>
                <a:spcPts val="500"/>
              </a:spcAft>
            </a:pPr>
            <a:r>
              <a:rPr lang="en-GB" sz="2400"/>
              <a:t>Có 4 lệnh nhân tạo ra kết quả 64-bit (long multiply)</a:t>
            </a:r>
          </a:p>
          <a:p>
            <a:pPr lvl="1" defTabSz="392113">
              <a:spcBef>
                <a:spcPts val="500"/>
              </a:spcBef>
              <a:spcAft>
                <a:spcPts val="500"/>
              </a:spcAft>
            </a:pPr>
            <a:r>
              <a:rPr lang="en-GB" sz="2000"/>
              <a:t>Hai lệnh nhân giá trị của hai thanh ghi với nhau và chứa kết quả 64-bit vào thanh ghi thứ 3 và thứ 4. Một lệnh nhân có dấu (SMULL) và một lệnh nhân không dấu (UMULL).</a:t>
            </a:r>
          </a:p>
          <a:p>
            <a:pPr lvl="1" algn="just" defTabSz="392113">
              <a:spcBef>
                <a:spcPts val="500"/>
              </a:spcBef>
              <a:spcAft>
                <a:spcPts val="500"/>
              </a:spcAft>
            </a:pPr>
            <a:r>
              <a:rPr lang="en-GB" sz="2000"/>
              <a:t>Hai lệnh còn lại nhân giá trị của hai thanh ghi với nhau, cộng với giá trị 64-bit của thanh ghi thứ 3 và thứ 4 chứa kết quả 64-bit trở lại thanh ghi thứ 3 và thứ 4. Cũng có một lệnh có dấu (SMLAL) và một lệnh không dấu (UMLAL). Các lệnh này thực hiện nhân dài và tổng kết quả lại.</a:t>
            </a:r>
          </a:p>
          <a:p>
            <a:pPr defTabSz="392113">
              <a:spcBef>
                <a:spcPts val="500"/>
              </a:spcBef>
              <a:spcAft>
                <a:spcPts val="500"/>
              </a:spcAft>
              <a:buFontTx/>
              <a:buNone/>
            </a:pPr>
            <a:r>
              <a:rPr lang="en-GB" sz="1800" b="1"/>
              <a:t>	</a:t>
            </a:r>
          </a:p>
          <a:p>
            <a:pPr defTabSz="392113">
              <a:spcBef>
                <a:spcPts val="500"/>
              </a:spcBef>
              <a:spcAft>
                <a:spcPts val="500"/>
              </a:spcAft>
              <a:buFontTx/>
              <a:buNone/>
            </a:pPr>
            <a:r>
              <a:rPr lang="en-GB" sz="1800" b="1"/>
              <a:t>	SMULL	R4, R8, R2, R3		; R4 = bits 0 to 31 of R2xR3														; R8 = bits 32 to 63 of R2 x R3</a:t>
            </a:r>
            <a:br>
              <a:rPr lang="en-GB" sz="1800" b="1"/>
            </a:br>
            <a:r>
              <a:rPr lang="en-GB" sz="1800" b="1"/>
              <a:t>UMULL	R6, R8, R0, R1		; R6, R8 = R0 x R1</a:t>
            </a:r>
            <a:br>
              <a:rPr lang="en-GB" sz="1800" b="1"/>
            </a:br>
            <a:r>
              <a:rPr lang="en-GB" sz="1800" b="1"/>
              <a:t>UMLAL	R5, R8, R0, R1		; R5, R8 = R0 x R1 + R5, R8</a:t>
            </a:r>
          </a:p>
          <a:p>
            <a:pPr defTabSz="392113">
              <a:spcBef>
                <a:spcPts val="500"/>
              </a:spcBef>
              <a:spcAft>
                <a:spcPts val="500"/>
              </a:spcAft>
              <a:buFontTx/>
              <a:buNone/>
            </a:pPr>
            <a:r>
              <a:rPr lang="en-GB" sz="1800" b="1"/>
              <a:t> </a:t>
            </a:r>
            <a:br>
              <a:rPr lang="en-GB" sz="1800" b="1"/>
            </a:br>
            <a:r>
              <a:rPr lang="en-GB" sz="1800" b="1"/>
              <a:t/>
            </a:r>
            <a:br>
              <a:rPr lang="en-GB" sz="1800" b="1"/>
            </a:br>
            <a:endParaRPr lang="en-GB" sz="2000"/>
          </a:p>
          <a:p>
            <a:pPr defTabSz="392113"/>
            <a:endParaRPr lang="en-GB" sz="240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ACB9C993-9EAF-4E3D-B372-7E85ABC67FD2}" type="slidenum">
              <a:rPr lang="en-US"/>
              <a:pPr/>
              <a:t>56</a:t>
            </a:fld>
            <a:endParaRPr lang="en-US"/>
          </a:p>
        </p:txBody>
      </p:sp>
      <p:sp>
        <p:nvSpPr>
          <p:cNvPr id="76802" name="Rectangle 2"/>
          <p:cNvSpPr>
            <a:spLocks noGrp="1" noChangeArrowheads="1"/>
          </p:cNvSpPr>
          <p:nvPr>
            <p:ph type="title"/>
          </p:nvPr>
        </p:nvSpPr>
        <p:spPr bwMode="auto">
          <a:xfrm>
            <a:off x="7620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GB"/>
              <a:t>Load and Store Instructions (1/2)</a:t>
            </a:r>
          </a:p>
        </p:txBody>
      </p:sp>
      <p:sp>
        <p:nvSpPr>
          <p:cNvPr id="76803" name="Rectangle 3"/>
          <p:cNvSpPr>
            <a:spLocks noGrp="1" noChangeArrowheads="1"/>
          </p:cNvSpPr>
          <p:nvPr>
            <p:ph type="body" idx="1"/>
          </p:nvPr>
        </p:nvSpPr>
        <p:spPr>
          <a:xfrm>
            <a:off x="381000" y="838200"/>
            <a:ext cx="8610600" cy="5257800"/>
          </a:xfrm>
        </p:spPr>
        <p:txBody>
          <a:bodyPr/>
          <a:lstStyle/>
          <a:p>
            <a:r>
              <a:rPr lang="en-GB" sz="2400"/>
              <a:t>Lệnh Load và store có 03 loại:</a:t>
            </a:r>
          </a:p>
          <a:p>
            <a:pPr lvl="1"/>
            <a:r>
              <a:rPr lang="en-GB" sz="2000"/>
              <a:t>load hoặc store giá trị cho một thanh ghi</a:t>
            </a:r>
          </a:p>
          <a:p>
            <a:pPr lvl="1"/>
            <a:r>
              <a:rPr lang="en-GB" sz="2000"/>
              <a:t>load và store nhiều giá trị cho nhiều thanh ghi</a:t>
            </a:r>
          </a:p>
          <a:p>
            <a:pPr lvl="1"/>
            <a:r>
              <a:rPr lang="en-GB" sz="2000"/>
              <a:t>swap một giá trị trong register và một giá trị trong bộ nhớ</a:t>
            </a:r>
          </a:p>
          <a:p>
            <a:r>
              <a:rPr lang="en-GB" sz="2400"/>
              <a:t>Load và store giá trị trong một thanh ghi</a:t>
            </a:r>
          </a:p>
          <a:p>
            <a:pPr lvl="1" algn="just"/>
            <a:r>
              <a:rPr lang="en-GB" sz="2000"/>
              <a:t>Các lệnh Load có thể nạp giá trị 32-bit, hoặc 16-bit hoặc 8-bit từ bộ nhớ vào một thanh ghi.</a:t>
            </a:r>
          </a:p>
          <a:p>
            <a:pPr lvl="1"/>
            <a:r>
              <a:rPr lang="en-GB" sz="2000"/>
              <a:t>Các lệnh Store có thể chứa giá trị 32-bit, 16-bit hoặc 8-bit từ thanh ghi vào bộ nhớ.</a:t>
            </a:r>
          </a:p>
          <a:p>
            <a:pPr lvl="1"/>
            <a:r>
              <a:rPr lang="en-GB" sz="2000"/>
              <a:t>Các lệnh load và store một thanh ghi bao gồm:</a:t>
            </a:r>
          </a:p>
          <a:p>
            <a:pPr lvl="2"/>
            <a:r>
              <a:rPr lang="en-GB" sz="1800"/>
              <a:t>LDR/STR, Load/Store word</a:t>
            </a:r>
          </a:p>
          <a:p>
            <a:pPr lvl="2"/>
            <a:r>
              <a:rPr lang="en-GB" sz="1800"/>
              <a:t>LDRB/STRB, Load/Store byte</a:t>
            </a:r>
          </a:p>
          <a:p>
            <a:pPr lvl="2"/>
            <a:r>
              <a:rPr lang="en-GB" sz="1800"/>
              <a:t>LDRH/STRH, Load/Store unsigned halfword</a:t>
            </a:r>
          </a:p>
          <a:p>
            <a:pPr lvl="2"/>
            <a:r>
              <a:rPr lang="en-GB" sz="1800"/>
              <a:t>LDRSB, Load signed byte </a:t>
            </a:r>
          </a:p>
          <a:p>
            <a:pPr lvl="2"/>
            <a:r>
              <a:rPr lang="en-GB" sz="1800"/>
              <a:t>LDRSH, Load signed halfword </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4C7CCD13-4BDA-4620-A5AB-27DA3B47C24A}" type="slidenum">
              <a:rPr lang="en-US"/>
              <a:pPr/>
              <a:t>57</a:t>
            </a:fld>
            <a:endParaRPr lang="en-US"/>
          </a:p>
        </p:txBody>
      </p:sp>
      <p:sp>
        <p:nvSpPr>
          <p:cNvPr id="78850" name="Rectangle 2"/>
          <p:cNvSpPr>
            <a:spLocks noGrp="1" noChangeArrowheads="1"/>
          </p:cNvSpPr>
          <p:nvPr>
            <p:ph type="title"/>
          </p:nvPr>
        </p:nvSpPr>
        <p:spPr bwMode="auto">
          <a:xfrm>
            <a:off x="1143000" y="122238"/>
            <a:ext cx="7543800" cy="639762"/>
          </a:xfrm>
          <a:noFill/>
          <a:ln>
            <a:miter lim="800000"/>
            <a:headEnd/>
            <a:tailEnd/>
          </a:ln>
        </p:spPr>
        <p:txBody>
          <a:bodyPr vert="horz" wrap="square" lIns="91440" tIns="45720" rIns="91440" bIns="45720" numCol="1" anchor="t" anchorCtr="0" compatLnSpc="1">
            <a:prstTxWarp prst="textNoShape">
              <a:avLst/>
            </a:prstTxWarp>
          </a:bodyPr>
          <a:lstStyle/>
          <a:p>
            <a:r>
              <a:rPr lang="en-GB"/>
              <a:t>Load and Store Instructions (2/2)</a:t>
            </a:r>
          </a:p>
        </p:txBody>
      </p:sp>
      <p:sp>
        <p:nvSpPr>
          <p:cNvPr id="78851" name="Rectangle 3"/>
          <p:cNvSpPr>
            <a:spLocks noGrp="1" noChangeArrowheads="1"/>
          </p:cNvSpPr>
          <p:nvPr>
            <p:ph type="body" idx="1"/>
          </p:nvPr>
        </p:nvSpPr>
        <p:spPr>
          <a:xfrm>
            <a:off x="381000" y="1066800"/>
            <a:ext cx="8610600" cy="5029200"/>
          </a:xfrm>
        </p:spPr>
        <p:txBody>
          <a:bodyPr/>
          <a:lstStyle/>
          <a:p>
            <a:pPr defTabSz="520700">
              <a:lnSpc>
                <a:spcPct val="80000"/>
              </a:lnSpc>
            </a:pPr>
            <a:r>
              <a:rPr lang="en-GB" sz="2400"/>
              <a:t>Load và Store nhiều giá trị cho các thanh ghi</a:t>
            </a:r>
            <a:endParaRPr lang="en-GB" sz="2800" b="1"/>
          </a:p>
          <a:p>
            <a:pPr lvl="1" defTabSz="520700">
              <a:lnSpc>
                <a:spcPct val="80000"/>
              </a:lnSpc>
            </a:pPr>
            <a:r>
              <a:rPr lang="en-GB" sz="2000"/>
              <a:t>Các lệnh Load và Store nhiều giá trị truyền một khối dữ liệu của một số giữa các thanh ghi đa năng và bộ nhớ.</a:t>
            </a:r>
          </a:p>
          <a:p>
            <a:pPr lvl="1" defTabSz="520700">
              <a:lnSpc>
                <a:spcPct val="80000"/>
              </a:lnSpc>
            </a:pPr>
            <a:r>
              <a:rPr lang="en-GB" sz="2000"/>
              <a:t>Bốn chế độ địa chỉ bao gồm: </a:t>
            </a:r>
          </a:p>
          <a:p>
            <a:pPr lvl="2" defTabSz="520700">
              <a:lnSpc>
                <a:spcPct val="80000"/>
              </a:lnSpc>
            </a:pPr>
            <a:r>
              <a:rPr lang="en-GB" sz="1800"/>
              <a:t>pre-increment </a:t>
            </a:r>
          </a:p>
          <a:p>
            <a:pPr lvl="2" defTabSz="520700">
              <a:lnSpc>
                <a:spcPct val="80000"/>
              </a:lnSpc>
            </a:pPr>
            <a:r>
              <a:rPr lang="en-GB" sz="1800"/>
              <a:t>post-increment</a:t>
            </a:r>
          </a:p>
          <a:p>
            <a:pPr lvl="2" defTabSz="520700">
              <a:lnSpc>
                <a:spcPct val="80000"/>
              </a:lnSpc>
            </a:pPr>
            <a:r>
              <a:rPr lang="en-GB" sz="1800"/>
              <a:t>pre-decrement</a:t>
            </a:r>
          </a:p>
          <a:p>
            <a:pPr lvl="2" defTabSz="520700">
              <a:lnSpc>
                <a:spcPct val="80000"/>
              </a:lnSpc>
            </a:pPr>
            <a:r>
              <a:rPr lang="en-GB" sz="1800"/>
              <a:t>post-decrement </a:t>
            </a:r>
          </a:p>
          <a:p>
            <a:pPr lvl="1" defTabSz="520700">
              <a:lnSpc>
                <a:spcPct val="80000"/>
              </a:lnSpc>
            </a:pPr>
            <a:r>
              <a:rPr lang="en-GB" sz="2000"/>
              <a:t>Các lệnh load và store nhiều giá trị bao gồm:</a:t>
            </a:r>
            <a:endParaRPr lang="en-GB" sz="2400"/>
          </a:p>
          <a:p>
            <a:pPr lvl="2" defTabSz="520700">
              <a:lnSpc>
                <a:spcPct val="80000"/>
              </a:lnSpc>
            </a:pPr>
            <a:r>
              <a:rPr lang="en-GB" sz="1800"/>
              <a:t>LDM, Load multiple</a:t>
            </a:r>
          </a:p>
          <a:p>
            <a:pPr lvl="2" defTabSz="520700">
              <a:lnSpc>
                <a:spcPct val="80000"/>
              </a:lnSpc>
            </a:pPr>
            <a:r>
              <a:rPr lang="en-GB" sz="1800"/>
              <a:t>STM, Store multiple</a:t>
            </a:r>
            <a:endParaRPr lang="en-GB" sz="2000"/>
          </a:p>
          <a:p>
            <a:pPr defTabSz="520700">
              <a:lnSpc>
                <a:spcPct val="80000"/>
              </a:lnSpc>
            </a:pPr>
            <a:r>
              <a:rPr lang="en-GB" sz="2400"/>
              <a:t>Swap giá trị giữa một thanh ghi và một giá trị trong bộ nhớ</a:t>
            </a:r>
            <a:endParaRPr lang="en-GB" sz="2800" b="1"/>
          </a:p>
          <a:p>
            <a:pPr lvl="1" defTabSz="520700">
              <a:lnSpc>
                <a:spcPct val="80000"/>
              </a:lnSpc>
            </a:pPr>
            <a:r>
              <a:rPr lang="en-GB" sz="2000"/>
              <a:t>Swap có thể nạp giá trị từ một thanh ghi vào bộ nhớ và lấy giá trị từ ô nhớ đó vào thanh ghi</a:t>
            </a:r>
          </a:p>
          <a:p>
            <a:pPr lvl="1" defTabSz="520700">
              <a:lnSpc>
                <a:spcPct val="80000"/>
              </a:lnSpc>
            </a:pPr>
            <a:r>
              <a:rPr lang="en-GB" sz="2000"/>
              <a:t>Các lệnh Swap bao gồm:</a:t>
            </a:r>
            <a:endParaRPr lang="en-GB" sz="2400"/>
          </a:p>
          <a:p>
            <a:pPr lvl="2" defTabSz="520700">
              <a:lnSpc>
                <a:spcPct val="80000"/>
              </a:lnSpc>
            </a:pPr>
            <a:r>
              <a:rPr lang="en-GB" sz="1800"/>
              <a:t>SWP, Swap </a:t>
            </a:r>
          </a:p>
          <a:p>
            <a:pPr lvl="2" defTabSz="520700">
              <a:lnSpc>
                <a:spcPct val="80000"/>
              </a:lnSpc>
            </a:pPr>
            <a:r>
              <a:rPr lang="en-GB" sz="1800"/>
              <a:t>SWPB, Swap Byte</a:t>
            </a:r>
            <a:r>
              <a:rPr lang="en-GB" sz="2000"/>
              <a:t> </a:t>
            </a:r>
            <a:endParaRPr lang="en-GB" sz="180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www.ptit.edu.vn</a:t>
            </a:r>
          </a:p>
          <a:p>
            <a:r>
              <a:rPr lang="en-US"/>
              <a:t>ĐỀ TÀI: KIT ARM	</a:t>
            </a:r>
          </a:p>
        </p:txBody>
      </p:sp>
      <p:sp>
        <p:nvSpPr>
          <p:cNvPr id="6"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7" name="Slide Number Placeholder 5"/>
          <p:cNvSpPr>
            <a:spLocks noGrp="1"/>
          </p:cNvSpPr>
          <p:nvPr>
            <p:ph type="sldNum" sz="quarter" idx="12"/>
          </p:nvPr>
        </p:nvSpPr>
        <p:spPr/>
        <p:txBody>
          <a:bodyPr/>
          <a:lstStyle/>
          <a:p>
            <a:r>
              <a:rPr lang="en-US"/>
              <a:t>Trang: </a:t>
            </a:r>
            <a:fld id="{899F205C-1AB3-4F8A-BC84-66AE9256BFD9}" type="slidenum">
              <a:rPr lang="en-US"/>
              <a:pPr/>
              <a:t>58</a:t>
            </a:fld>
            <a:endParaRPr lang="en-US"/>
          </a:p>
        </p:txBody>
      </p:sp>
      <p:sp>
        <p:nvSpPr>
          <p:cNvPr id="80898" name="Rectangle 2"/>
          <p:cNvSpPr>
            <a:spLocks noGrp="1" noChangeArrowheads="1"/>
          </p:cNvSpPr>
          <p:nvPr>
            <p:ph type="body" idx="1"/>
          </p:nvPr>
        </p:nvSpPr>
        <p:spPr>
          <a:xfrm>
            <a:off x="228600" y="1066800"/>
            <a:ext cx="8763000" cy="4495800"/>
          </a:xfrm>
          <a:ln/>
        </p:spPr>
        <p:txBody>
          <a:bodyPr/>
          <a:lstStyle/>
          <a:p>
            <a:pPr algn="just"/>
            <a:r>
              <a:rPr lang="en-GB" sz="2400"/>
              <a:t>Lệnh ngắt mềm (Software Interrupt) chuyển qua chế độ giám sát (supervisor):</a:t>
            </a:r>
          </a:p>
          <a:p>
            <a:pPr lvl="1" algn="just"/>
            <a:r>
              <a:rPr lang="en-GB" sz="2000"/>
              <a:t>Các lệnh ngắt mềm sẽ gây ra chuyển chế độ hoạt động của vi xử lý</a:t>
            </a:r>
          </a:p>
          <a:p>
            <a:pPr lvl="1" algn="just"/>
            <a:r>
              <a:rPr lang="en-GB" sz="2000"/>
              <a:t>Nếu vector địa chỉ trong lệnh SWI là thuộc địa chỉ bảo vệ  (bằng phần cứng quản lý bộ nhớ) theo hiệu chỉnh từ người sử dụng, khi đó sẽ chuyển qua chế độ bảo vệ hệ điều hành.</a:t>
            </a:r>
          </a:p>
          <a:p>
            <a:pPr algn="just"/>
            <a:r>
              <a:rPr lang="en-GB" sz="2400"/>
              <a:t>24 bits thấp của lệnh không được sử dụng giải mã, nên có thể sử dụng để truyền thông tin với mã giám sát. </a:t>
            </a:r>
          </a:p>
        </p:txBody>
      </p:sp>
      <p:sp>
        <p:nvSpPr>
          <p:cNvPr id="80899" name="Rectangle 3"/>
          <p:cNvSpPr>
            <a:spLocks noGrp="1" noChangeArrowheads="1"/>
          </p:cNvSpPr>
          <p:nvPr>
            <p:ph type="title"/>
          </p:nvPr>
        </p:nvSpPr>
        <p:spPr bwMode="auto">
          <a:xfrm>
            <a:off x="1219200" y="152400"/>
            <a:ext cx="6400800" cy="762000"/>
          </a:xfrm>
          <a:noFill/>
          <a:ln>
            <a:miter lim="800000"/>
            <a:headEnd/>
            <a:tailEnd/>
          </a:ln>
        </p:spPr>
        <p:txBody>
          <a:bodyPr vert="horz" wrap="square" lIns="91440" tIns="45720" rIns="91440" bIns="45720" numCol="1" anchor="ctr" anchorCtr="0" compatLnSpc="1">
            <a:prstTxWarp prst="textNoShape">
              <a:avLst/>
            </a:prstTxWarp>
          </a:bodyPr>
          <a:lstStyle/>
          <a:p>
            <a:r>
              <a:rPr lang="en-US"/>
              <a:t>SWI : Software Interrupt</a:t>
            </a:r>
            <a:endParaRPr lang="en-GB"/>
          </a:p>
        </p:txBody>
      </p:sp>
      <p:graphicFrame>
        <p:nvGraphicFramePr>
          <p:cNvPr id="80900" name="Object 4"/>
          <p:cNvGraphicFramePr>
            <a:graphicFrameLocks noChangeAspect="1"/>
          </p:cNvGraphicFramePr>
          <p:nvPr/>
        </p:nvGraphicFramePr>
        <p:xfrm>
          <a:off x="152400" y="4495800"/>
          <a:ext cx="8915400" cy="1341438"/>
        </p:xfrm>
        <a:graphic>
          <a:graphicData uri="http://schemas.openxmlformats.org/presentationml/2006/ole">
            <p:oleObj spid="_x0000_s80900" name="Photo Editor Photo" r:id="rId4" imgW="6323810" imgH="952633" progId="">
              <p:embed/>
            </p:oleObj>
          </a:graphicData>
        </a:graphic>
      </p:graphicFrame>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FED1A47B-244A-47C5-833F-6064A41E8105}" type="slidenum">
              <a:rPr lang="en-US"/>
              <a:pPr/>
              <a:t>59</a:t>
            </a:fld>
            <a:endParaRPr lang="en-US"/>
          </a:p>
        </p:txBody>
      </p:sp>
      <p:sp>
        <p:nvSpPr>
          <p:cNvPr id="109570" name="Rectangle 2"/>
          <p:cNvSpPr>
            <a:spLocks noGrp="1" noChangeArrowheads="1"/>
          </p:cNvSpPr>
          <p:nvPr>
            <p:ph type="title"/>
          </p:nvPr>
        </p:nvSpPr>
        <p:spPr bwMode="auto">
          <a:xfrm>
            <a:off x="762000" y="2286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t>VI XỬ LÝ ARM7TDMI</a:t>
            </a:r>
          </a:p>
        </p:txBody>
      </p:sp>
      <p:sp>
        <p:nvSpPr>
          <p:cNvPr id="109571" name="Rectangle 3"/>
          <p:cNvSpPr>
            <a:spLocks noGrp="1" noChangeArrowheads="1"/>
          </p:cNvSpPr>
          <p:nvPr>
            <p:ph type="body" idx="1"/>
          </p:nvPr>
        </p:nvSpPr>
        <p:spPr>
          <a:xfrm>
            <a:off x="457200" y="2590800"/>
            <a:ext cx="8229600" cy="838200"/>
          </a:xfrm>
        </p:spPr>
        <p:txBody>
          <a:bodyPr/>
          <a:lstStyle/>
          <a:p>
            <a:pPr algn="ctr">
              <a:lnSpc>
                <a:spcPct val="90000"/>
              </a:lnSpc>
            </a:pPr>
            <a:r>
              <a:rPr lang="en-GB" sz="2400" b="1"/>
              <a:t>Tập lệnh rút gọn</a:t>
            </a:r>
          </a:p>
          <a:p>
            <a:pPr algn="ctr">
              <a:lnSpc>
                <a:spcPct val="90000"/>
              </a:lnSpc>
            </a:pPr>
            <a:r>
              <a:rPr lang="en-GB" sz="2400" b="1"/>
              <a:t>THUMB Instruction Set</a:t>
            </a:r>
            <a:endParaRPr lang="en-US" sz="24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16AE65C8-704D-4FEC-9A2C-E3442089C726}" type="slidenum">
              <a:rPr lang="en-US"/>
              <a:pPr/>
              <a:t>6</a:t>
            </a:fld>
            <a:endParaRPr lang="en-US"/>
          </a:p>
        </p:txBody>
      </p:sp>
      <p:sp>
        <p:nvSpPr>
          <p:cNvPr id="12291" name="Rectangle 3"/>
          <p:cNvSpPr>
            <a:spLocks noGrp="1" noChangeArrowheads="1"/>
          </p:cNvSpPr>
          <p:nvPr>
            <p:ph type="body" idx="1"/>
          </p:nvPr>
        </p:nvSpPr>
        <p:spPr>
          <a:xfrm>
            <a:off x="228600" y="1066800"/>
            <a:ext cx="8610600" cy="4800600"/>
          </a:xfrm>
        </p:spPr>
        <p:txBody>
          <a:bodyPr/>
          <a:lstStyle/>
          <a:p>
            <a:pPr algn="just"/>
            <a:r>
              <a:rPr lang="en-US" sz="3000"/>
              <a:t>Nếu cầm bất kỳ chiếc điện thoại nào lên thì có tới 95% chắc chắn là nó chứa ít nhất một vi xử lý ARM. </a:t>
            </a:r>
          </a:p>
          <a:p>
            <a:pPr algn="just"/>
            <a:r>
              <a:rPr lang="en-US" sz="3000"/>
              <a:t>Nếu điện thoại đó được sản xuất trong vòng năm năm qua thì khả năng đó là 100%. </a:t>
            </a:r>
          </a:p>
          <a:p>
            <a:pPr algn="just"/>
            <a:r>
              <a:rPr lang="en-US" sz="3000"/>
              <a:t>Điều này cũng đúng với các thiết bị cầm tay khác.</a:t>
            </a:r>
          </a:p>
          <a:p>
            <a:pPr algn="just"/>
            <a:r>
              <a:rPr lang="en-US" sz="3000"/>
              <a:t>Chưa kể chip ARM xuất hiện trong vô số thiết bị khác như router không dây; máy in; thiết bị GPS … </a:t>
            </a:r>
          </a:p>
        </p:txBody>
      </p:sp>
      <p:sp>
        <p:nvSpPr>
          <p:cNvPr id="12297" name="Rectangle 9"/>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GIỚI THIỆU CHUNG VỀ HỌ VI XỬ LÝ ARM</a:t>
            </a: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5F030539-C1E1-4A44-9863-F27BB024EBAF}" type="slidenum">
              <a:rPr lang="en-US"/>
              <a:pPr/>
              <a:t>60</a:t>
            </a:fld>
            <a:endParaRPr lang="en-US"/>
          </a:p>
        </p:txBody>
      </p:sp>
      <p:sp>
        <p:nvSpPr>
          <p:cNvPr id="84994" name="Rectangle 2"/>
          <p:cNvSpPr>
            <a:spLocks noGrp="1" noChangeArrowheads="1"/>
          </p:cNvSpPr>
          <p:nvPr>
            <p:ph type="title"/>
          </p:nvPr>
        </p:nvSpPr>
        <p:spPr bwMode="auto">
          <a:xfrm>
            <a:off x="1219200" y="152400"/>
            <a:ext cx="6400800" cy="762000"/>
          </a:xfrm>
          <a:noFill/>
          <a:ln>
            <a:miter lim="800000"/>
            <a:headEnd/>
            <a:tailEnd/>
          </a:ln>
        </p:spPr>
        <p:txBody>
          <a:bodyPr vert="horz" wrap="square" lIns="91440" tIns="45720" rIns="91440" bIns="45720" numCol="1" anchor="ctr" anchorCtr="0" compatLnSpc="1">
            <a:prstTxWarp prst="textNoShape">
              <a:avLst/>
            </a:prstTxWarp>
          </a:bodyPr>
          <a:lstStyle/>
          <a:p>
            <a:r>
              <a:rPr lang="en-US"/>
              <a:t>Tổng kết - Summary</a:t>
            </a:r>
            <a:endParaRPr lang="en-GB"/>
          </a:p>
        </p:txBody>
      </p:sp>
      <p:graphicFrame>
        <p:nvGraphicFramePr>
          <p:cNvPr id="84995" name="Object 3"/>
          <p:cNvGraphicFramePr>
            <a:graphicFrameLocks noChangeAspect="1"/>
          </p:cNvGraphicFramePr>
          <p:nvPr/>
        </p:nvGraphicFramePr>
        <p:xfrm>
          <a:off x="914400" y="1001713"/>
          <a:ext cx="7620000" cy="5094287"/>
        </p:xfrm>
        <a:graphic>
          <a:graphicData uri="http://schemas.openxmlformats.org/presentationml/2006/ole">
            <p:oleObj spid="_x0000_s84995" name="Photo Editor Photo" r:id="rId4" imgW="6144483" imgH="6047619" progId="">
              <p:embed/>
            </p:oleObj>
          </a:graphicData>
        </a:graphic>
      </p:graphicFrame>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FE4C496B-371F-438D-8CCA-AAEA09D2676E}" type="slidenum">
              <a:rPr lang="en-US"/>
              <a:pPr/>
              <a:t>61</a:t>
            </a:fld>
            <a:endParaRPr lang="en-US"/>
          </a:p>
        </p:txBody>
      </p:sp>
      <p:sp>
        <p:nvSpPr>
          <p:cNvPr id="87042" name="Rectangle 2"/>
          <p:cNvSpPr>
            <a:spLocks noGrp="1" noChangeArrowheads="1"/>
          </p:cNvSpPr>
          <p:nvPr>
            <p:ph type="body" idx="1"/>
          </p:nvPr>
        </p:nvSpPr>
        <p:spPr>
          <a:xfrm>
            <a:off x="228600" y="914400"/>
            <a:ext cx="8686800" cy="5334000"/>
          </a:xfrm>
          <a:noFill/>
          <a:ln/>
        </p:spPr>
        <p:txBody>
          <a:bodyPr/>
          <a:lstStyle/>
          <a:p>
            <a:pPr algn="just">
              <a:lnSpc>
                <a:spcPct val="90000"/>
              </a:lnSpc>
            </a:pPr>
            <a:r>
              <a:rPr lang="en-US" sz="2800"/>
              <a:t>Tập lệnh Thumb là tập con của tập lệnh ARM nhằm giảm bớt lệnh cho một chương trình.</a:t>
            </a:r>
          </a:p>
          <a:p>
            <a:pPr algn="just"/>
            <a:r>
              <a:rPr lang="en-US" sz="2800"/>
              <a:t>Hầu hết các lệnh Thumb đều có một lệnh ARM tương ứng:</a:t>
            </a:r>
          </a:p>
          <a:p>
            <a:pPr lvl="1" algn="just"/>
            <a:r>
              <a:rPr lang="en-US" sz="2000"/>
              <a:t>ADD Rd, #Offset8  &lt;&gt; ADDS Rd, Rd, #Offset8</a:t>
            </a:r>
          </a:p>
          <a:p>
            <a:pPr algn="just">
              <a:lnSpc>
                <a:spcPct val="90000"/>
              </a:lnSpc>
            </a:pPr>
            <a:r>
              <a:rPr lang="en-US" sz="2800"/>
              <a:t>Có thể suy ra lệnh THUMP từ lệnh ARM</a:t>
            </a:r>
          </a:p>
          <a:p>
            <a:pPr lvl="1" algn="just"/>
            <a:r>
              <a:rPr lang="en-US" sz="2000"/>
              <a:t>Giảm bớt thời gian thực - Real time decompression</a:t>
            </a:r>
          </a:p>
          <a:p>
            <a:pPr lvl="1" algn="just"/>
            <a:r>
              <a:rPr lang="en-US" sz="2000"/>
              <a:t>Các lệnh Thumb không thực sự thực hiện trên lõi</a:t>
            </a:r>
          </a:p>
          <a:p>
            <a:pPr algn="just">
              <a:lnSpc>
                <a:spcPct val="90000"/>
              </a:lnSpc>
            </a:pPr>
            <a:r>
              <a:rPr lang="en-US" sz="2800"/>
              <a:t>Lõi cần biết khi nào đọc lệnh Thumb khi nào đọc lệnh ARM.</a:t>
            </a:r>
          </a:p>
          <a:p>
            <a:pPr lvl="1" algn="just"/>
            <a:r>
              <a:rPr lang="en-US" sz="2000"/>
              <a:t>Core có hai trạng thái - ARM và Thumb</a:t>
            </a:r>
          </a:p>
          <a:p>
            <a:pPr lvl="1" algn="just"/>
            <a:r>
              <a:rPr lang="en-US" sz="2000"/>
              <a:t>Core không có tập lệnh trộn giữa 16 và 32 bit.</a:t>
            </a:r>
            <a:endParaRPr lang="en-US" sz="2400"/>
          </a:p>
          <a:p>
            <a:pPr lvl="1" algn="just"/>
            <a:endParaRPr lang="en-US" sz="2400"/>
          </a:p>
          <a:p>
            <a:pPr algn="just"/>
            <a:endParaRPr lang="en-GB" sz="2800"/>
          </a:p>
        </p:txBody>
      </p:sp>
      <p:sp>
        <p:nvSpPr>
          <p:cNvPr id="87043" name="Rectangle 3"/>
          <p:cNvSpPr>
            <a:spLocks noGrp="1" noChangeArrowheads="1"/>
          </p:cNvSpPr>
          <p:nvPr>
            <p:ph type="title"/>
          </p:nvPr>
        </p:nvSpPr>
        <p:spPr bwMode="auto">
          <a:xfrm>
            <a:off x="1219200" y="152400"/>
            <a:ext cx="6400800" cy="762000"/>
          </a:xfrm>
          <a:noFill/>
          <a:ln>
            <a:miter lim="800000"/>
            <a:headEnd/>
            <a:tailEnd/>
          </a:ln>
        </p:spPr>
        <p:txBody>
          <a:bodyPr vert="horz" wrap="square" lIns="91440" tIns="45720" rIns="91440" bIns="45720" numCol="1" anchor="ctr" anchorCtr="0" compatLnSpc="1">
            <a:prstTxWarp prst="textNoShape">
              <a:avLst/>
            </a:prstTxWarp>
          </a:bodyPr>
          <a:lstStyle/>
          <a:p>
            <a:r>
              <a:rPr lang="en-US" sz="2000"/>
              <a:t>Tập lệnh THUMP được thực hiện như thế nào?</a:t>
            </a:r>
            <a:br>
              <a:rPr lang="en-US" sz="2000"/>
            </a:br>
            <a:r>
              <a:rPr lang="en-US" sz="2000"/>
              <a:t>How Does Thumb Work ?</a:t>
            </a:r>
            <a:endParaRPr lang="en-GB" sz="200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Date Placeholder 3"/>
          <p:cNvSpPr>
            <a:spLocks noGrp="1"/>
          </p:cNvSpPr>
          <p:nvPr>
            <p:ph type="dt" sz="half" idx="10"/>
          </p:nvPr>
        </p:nvSpPr>
        <p:spPr/>
        <p:txBody>
          <a:bodyPr/>
          <a:lstStyle/>
          <a:p>
            <a:r>
              <a:rPr lang="en-US"/>
              <a:t>www.ptit.edu.vn</a:t>
            </a:r>
          </a:p>
          <a:p>
            <a:r>
              <a:rPr lang="en-US"/>
              <a:t>ĐỀ TÀI: KIT ARM	</a:t>
            </a:r>
          </a:p>
        </p:txBody>
      </p:sp>
      <p:sp>
        <p:nvSpPr>
          <p:cNvPr id="64"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5" name="Slide Number Placeholder 5"/>
          <p:cNvSpPr>
            <a:spLocks noGrp="1"/>
          </p:cNvSpPr>
          <p:nvPr>
            <p:ph type="sldNum" sz="quarter" idx="12"/>
          </p:nvPr>
        </p:nvSpPr>
        <p:spPr/>
        <p:txBody>
          <a:bodyPr/>
          <a:lstStyle/>
          <a:p>
            <a:r>
              <a:rPr lang="en-US"/>
              <a:t>Trang: </a:t>
            </a:r>
            <a:fld id="{4E9624DC-156D-43D7-B3F3-64835DF9C327}" type="slidenum">
              <a:rPr lang="en-US"/>
              <a:pPr/>
              <a:t>62</a:t>
            </a:fld>
            <a:endParaRPr lang="en-US"/>
          </a:p>
        </p:txBody>
      </p:sp>
      <p:sp>
        <p:nvSpPr>
          <p:cNvPr id="89090" name="Rectangle 2"/>
          <p:cNvSpPr>
            <a:spLocks noGrp="1" noChangeArrowheads="1"/>
          </p:cNvSpPr>
          <p:nvPr>
            <p:ph type="title"/>
          </p:nvPr>
        </p:nvSpPr>
        <p:spPr bwMode="auto">
          <a:xfrm>
            <a:off x="1219200" y="76200"/>
            <a:ext cx="7391400" cy="762000"/>
          </a:xfrm>
          <a:noFill/>
          <a:ln>
            <a:miter lim="800000"/>
            <a:headEnd/>
            <a:tailEnd/>
          </a:ln>
        </p:spPr>
        <p:txBody>
          <a:bodyPr vert="horz" wrap="square" lIns="91440" tIns="45720" rIns="91440" bIns="45720" numCol="1" anchor="ctr" anchorCtr="0" compatLnSpc="1">
            <a:prstTxWarp prst="textNoShape">
              <a:avLst/>
            </a:prstTxWarp>
          </a:bodyPr>
          <a:lstStyle/>
          <a:p>
            <a:r>
              <a:rPr lang="en-US" sz="2000"/>
              <a:t>Nén tập lệnh ARM thành tập lệnh Thump </a:t>
            </a:r>
            <a:br>
              <a:rPr lang="en-US" sz="2000"/>
            </a:br>
            <a:r>
              <a:rPr lang="en-US" sz="2000"/>
              <a:t>Thumb Instruction Set Decompression</a:t>
            </a:r>
            <a:endParaRPr lang="en-GB"/>
          </a:p>
        </p:txBody>
      </p:sp>
      <p:grpSp>
        <p:nvGrpSpPr>
          <p:cNvPr id="89091" name="Group 3"/>
          <p:cNvGrpSpPr>
            <a:grpSpLocks/>
          </p:cNvGrpSpPr>
          <p:nvPr/>
        </p:nvGrpSpPr>
        <p:grpSpPr bwMode="auto">
          <a:xfrm>
            <a:off x="703263" y="1143000"/>
            <a:ext cx="7666037" cy="4859338"/>
            <a:chOff x="567" y="871"/>
            <a:chExt cx="4621" cy="2875"/>
          </a:xfrm>
        </p:grpSpPr>
        <p:sp>
          <p:nvSpPr>
            <p:cNvPr id="89092" name="Rectangle 4"/>
            <p:cNvSpPr>
              <a:spLocks noChangeArrowheads="1"/>
            </p:cNvSpPr>
            <p:nvPr/>
          </p:nvSpPr>
          <p:spPr bwMode="auto">
            <a:xfrm>
              <a:off x="583" y="2978"/>
              <a:ext cx="4594" cy="280"/>
            </a:xfrm>
            <a:prstGeom prst="rect">
              <a:avLst/>
            </a:prstGeom>
            <a:noFill/>
            <a:ln w="12700">
              <a:solidFill>
                <a:schemeClr val="tx1"/>
              </a:solidFill>
              <a:miter lim="800000"/>
              <a:headEnd/>
              <a:tailEnd/>
            </a:ln>
            <a:effectLst/>
          </p:spPr>
          <p:txBody>
            <a:bodyPr wrap="none" anchor="ctr"/>
            <a:lstStyle/>
            <a:p>
              <a:endParaRPr lang="en-GB"/>
            </a:p>
          </p:txBody>
        </p:sp>
        <p:sp>
          <p:nvSpPr>
            <p:cNvPr id="89093" name="Line 5"/>
            <p:cNvSpPr>
              <a:spLocks noChangeShapeType="1"/>
            </p:cNvSpPr>
            <p:nvPr/>
          </p:nvSpPr>
          <p:spPr bwMode="auto">
            <a:xfrm flipH="1">
              <a:off x="1153" y="2984"/>
              <a:ext cx="1" cy="274"/>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094" name="Line 6"/>
            <p:cNvSpPr>
              <a:spLocks noChangeShapeType="1"/>
            </p:cNvSpPr>
            <p:nvPr/>
          </p:nvSpPr>
          <p:spPr bwMode="auto">
            <a:xfrm flipH="1">
              <a:off x="2304" y="2984"/>
              <a:ext cx="1" cy="274"/>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095" name="Line 7"/>
            <p:cNvSpPr>
              <a:spLocks noChangeShapeType="1"/>
            </p:cNvSpPr>
            <p:nvPr/>
          </p:nvSpPr>
          <p:spPr bwMode="auto">
            <a:xfrm flipH="1">
              <a:off x="2879" y="2984"/>
              <a:ext cx="1" cy="274"/>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096" name="Line 8"/>
            <p:cNvSpPr>
              <a:spLocks noChangeShapeType="1"/>
            </p:cNvSpPr>
            <p:nvPr/>
          </p:nvSpPr>
          <p:spPr bwMode="auto">
            <a:xfrm flipH="1">
              <a:off x="3454" y="2984"/>
              <a:ext cx="1" cy="274"/>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097" name="Rectangle 9"/>
            <p:cNvSpPr>
              <a:spLocks noChangeArrowheads="1"/>
            </p:cNvSpPr>
            <p:nvPr/>
          </p:nvSpPr>
          <p:spPr bwMode="auto">
            <a:xfrm>
              <a:off x="1192" y="3045"/>
              <a:ext cx="442" cy="152"/>
            </a:xfrm>
            <a:prstGeom prst="rect">
              <a:avLst/>
            </a:prstGeom>
            <a:noFill/>
            <a:ln w="9525">
              <a:noFill/>
              <a:miter lim="800000"/>
              <a:headEnd/>
              <a:tailEnd/>
            </a:ln>
            <a:effectLst/>
          </p:spPr>
          <p:txBody>
            <a:bodyPr lIns="92075" tIns="46038" rIns="92075" bIns="46038">
              <a:spAutoFit/>
            </a:bodyPr>
            <a:lstStyle/>
            <a:p>
              <a:pPr defTabSz="912813" eaLnBrk="0" hangingPunct="0">
                <a:lnSpc>
                  <a:spcPct val="90000"/>
                </a:lnSpc>
              </a:pPr>
              <a:r>
                <a:rPr lang="en-US" sz="1200" b="1"/>
                <a:t>0 0  1</a:t>
              </a:r>
            </a:p>
          </p:txBody>
        </p:sp>
        <p:sp>
          <p:nvSpPr>
            <p:cNvPr id="89098" name="Rectangle 10"/>
            <p:cNvSpPr>
              <a:spLocks noChangeArrowheads="1"/>
            </p:cNvSpPr>
            <p:nvPr/>
          </p:nvSpPr>
          <p:spPr bwMode="auto">
            <a:xfrm>
              <a:off x="617" y="3045"/>
              <a:ext cx="391"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1 1 1 0</a:t>
              </a:r>
            </a:p>
          </p:txBody>
        </p:sp>
        <p:sp>
          <p:nvSpPr>
            <p:cNvPr id="89099" name="Rectangle 11"/>
            <p:cNvSpPr>
              <a:spLocks noChangeArrowheads="1"/>
            </p:cNvSpPr>
            <p:nvPr/>
          </p:nvSpPr>
          <p:spPr bwMode="auto">
            <a:xfrm>
              <a:off x="569" y="2820"/>
              <a:ext cx="212"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31</a:t>
              </a:r>
            </a:p>
          </p:txBody>
        </p:sp>
        <p:sp>
          <p:nvSpPr>
            <p:cNvPr id="89100" name="Rectangle 12"/>
            <p:cNvSpPr>
              <a:spLocks noChangeArrowheads="1"/>
            </p:cNvSpPr>
            <p:nvPr/>
          </p:nvSpPr>
          <p:spPr bwMode="auto">
            <a:xfrm>
              <a:off x="5027" y="2820"/>
              <a:ext cx="161"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0</a:t>
              </a:r>
            </a:p>
          </p:txBody>
        </p:sp>
        <p:sp>
          <p:nvSpPr>
            <p:cNvPr id="89101" name="Rectangle 13"/>
            <p:cNvSpPr>
              <a:spLocks noChangeArrowheads="1"/>
            </p:cNvSpPr>
            <p:nvPr/>
          </p:nvSpPr>
          <p:spPr bwMode="auto">
            <a:xfrm>
              <a:off x="2560" y="3045"/>
              <a:ext cx="234"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Rd</a:t>
              </a:r>
            </a:p>
          </p:txBody>
        </p:sp>
        <p:sp>
          <p:nvSpPr>
            <p:cNvPr id="89102" name="Rectangle 14"/>
            <p:cNvSpPr>
              <a:spLocks noChangeArrowheads="1"/>
            </p:cNvSpPr>
            <p:nvPr/>
          </p:nvSpPr>
          <p:spPr bwMode="auto">
            <a:xfrm>
              <a:off x="3128" y="3045"/>
              <a:ext cx="233"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Rd</a:t>
              </a:r>
            </a:p>
          </p:txBody>
        </p:sp>
        <p:sp>
          <p:nvSpPr>
            <p:cNvPr id="89103" name="Rectangle 15"/>
            <p:cNvSpPr>
              <a:spLocks noChangeArrowheads="1"/>
            </p:cNvSpPr>
            <p:nvPr/>
          </p:nvSpPr>
          <p:spPr bwMode="auto">
            <a:xfrm>
              <a:off x="1168" y="1206"/>
              <a:ext cx="2293" cy="279"/>
            </a:xfrm>
            <a:prstGeom prst="rect">
              <a:avLst/>
            </a:prstGeom>
            <a:noFill/>
            <a:ln w="12700">
              <a:solidFill>
                <a:schemeClr val="tx1"/>
              </a:solidFill>
              <a:miter lim="800000"/>
              <a:headEnd/>
              <a:tailEnd/>
            </a:ln>
            <a:effectLst/>
          </p:spPr>
          <p:txBody>
            <a:bodyPr wrap="none" anchor="ctr"/>
            <a:lstStyle/>
            <a:p>
              <a:endParaRPr lang="en-GB"/>
            </a:p>
          </p:txBody>
        </p:sp>
        <p:sp>
          <p:nvSpPr>
            <p:cNvPr id="89104" name="Line 16"/>
            <p:cNvSpPr>
              <a:spLocks noChangeShapeType="1"/>
            </p:cNvSpPr>
            <p:nvPr/>
          </p:nvSpPr>
          <p:spPr bwMode="auto">
            <a:xfrm>
              <a:off x="2315" y="1212"/>
              <a:ext cx="0" cy="277"/>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05" name="Line 17"/>
            <p:cNvSpPr>
              <a:spLocks noChangeShapeType="1"/>
            </p:cNvSpPr>
            <p:nvPr/>
          </p:nvSpPr>
          <p:spPr bwMode="auto">
            <a:xfrm>
              <a:off x="1931" y="1212"/>
              <a:ext cx="0" cy="277"/>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06" name="Rectangle 18"/>
            <p:cNvSpPr>
              <a:spLocks noChangeArrowheads="1"/>
            </p:cNvSpPr>
            <p:nvPr/>
          </p:nvSpPr>
          <p:spPr bwMode="auto">
            <a:xfrm>
              <a:off x="1202" y="1287"/>
              <a:ext cx="315"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0 0 1</a:t>
              </a:r>
            </a:p>
          </p:txBody>
        </p:sp>
        <p:sp>
          <p:nvSpPr>
            <p:cNvPr id="89107" name="Rectangle 19"/>
            <p:cNvSpPr>
              <a:spLocks noChangeArrowheads="1"/>
            </p:cNvSpPr>
            <p:nvPr/>
          </p:nvSpPr>
          <p:spPr bwMode="auto">
            <a:xfrm>
              <a:off x="2017" y="1287"/>
              <a:ext cx="233"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Rd</a:t>
              </a:r>
            </a:p>
          </p:txBody>
        </p:sp>
        <p:sp>
          <p:nvSpPr>
            <p:cNvPr id="89108" name="Rectangle 20"/>
            <p:cNvSpPr>
              <a:spLocks noChangeArrowheads="1"/>
            </p:cNvSpPr>
            <p:nvPr/>
          </p:nvSpPr>
          <p:spPr bwMode="auto">
            <a:xfrm>
              <a:off x="2544" y="1287"/>
              <a:ext cx="509"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Constant</a:t>
              </a:r>
            </a:p>
          </p:txBody>
        </p:sp>
        <p:sp>
          <p:nvSpPr>
            <p:cNvPr id="89109" name="Rectangle 21"/>
            <p:cNvSpPr>
              <a:spLocks noChangeArrowheads="1"/>
            </p:cNvSpPr>
            <p:nvPr/>
          </p:nvSpPr>
          <p:spPr bwMode="auto">
            <a:xfrm>
              <a:off x="1154" y="1047"/>
              <a:ext cx="212"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15</a:t>
              </a:r>
            </a:p>
          </p:txBody>
        </p:sp>
        <p:sp>
          <p:nvSpPr>
            <p:cNvPr id="89110" name="Rectangle 22"/>
            <p:cNvSpPr>
              <a:spLocks noChangeArrowheads="1"/>
            </p:cNvSpPr>
            <p:nvPr/>
          </p:nvSpPr>
          <p:spPr bwMode="auto">
            <a:xfrm>
              <a:off x="3311" y="1047"/>
              <a:ext cx="161"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0</a:t>
              </a:r>
            </a:p>
          </p:txBody>
        </p:sp>
        <p:sp>
          <p:nvSpPr>
            <p:cNvPr id="89111" name="Line 23"/>
            <p:cNvSpPr>
              <a:spLocks noChangeShapeType="1"/>
            </p:cNvSpPr>
            <p:nvPr/>
          </p:nvSpPr>
          <p:spPr bwMode="auto">
            <a:xfrm>
              <a:off x="2938" y="1499"/>
              <a:ext cx="1476" cy="1475"/>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12" name="Line 24"/>
            <p:cNvSpPr>
              <a:spLocks noChangeShapeType="1"/>
            </p:cNvSpPr>
            <p:nvPr/>
          </p:nvSpPr>
          <p:spPr bwMode="auto">
            <a:xfrm flipV="1">
              <a:off x="3748" y="2644"/>
              <a:ext cx="325" cy="325"/>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13" name="Line 25"/>
            <p:cNvSpPr>
              <a:spLocks noChangeShapeType="1"/>
            </p:cNvSpPr>
            <p:nvPr/>
          </p:nvSpPr>
          <p:spPr bwMode="auto">
            <a:xfrm>
              <a:off x="2171" y="1499"/>
              <a:ext cx="997" cy="1475"/>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14" name="Line 26"/>
            <p:cNvSpPr>
              <a:spLocks noChangeShapeType="1"/>
            </p:cNvSpPr>
            <p:nvPr/>
          </p:nvSpPr>
          <p:spPr bwMode="auto">
            <a:xfrm>
              <a:off x="2123" y="1499"/>
              <a:ext cx="469" cy="1475"/>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15" name="Line 27"/>
            <p:cNvSpPr>
              <a:spLocks noChangeShapeType="1"/>
            </p:cNvSpPr>
            <p:nvPr/>
          </p:nvSpPr>
          <p:spPr bwMode="auto">
            <a:xfrm>
              <a:off x="867" y="2601"/>
              <a:ext cx="0" cy="373"/>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16" name="Rectangle 28"/>
            <p:cNvSpPr>
              <a:spLocks noChangeArrowheads="1"/>
            </p:cNvSpPr>
            <p:nvPr/>
          </p:nvSpPr>
          <p:spPr bwMode="auto">
            <a:xfrm>
              <a:off x="567" y="2307"/>
              <a:ext cx="527" cy="250"/>
            </a:xfrm>
            <a:prstGeom prst="rect">
              <a:avLst/>
            </a:prstGeom>
            <a:noFill/>
            <a:ln w="9525">
              <a:noFill/>
              <a:miter lim="800000"/>
              <a:headEnd/>
              <a:tailEnd/>
            </a:ln>
            <a:effectLst/>
          </p:spPr>
          <p:txBody>
            <a:bodyPr wrap="none" lIns="92075" tIns="46038" rIns="92075" bIns="46038">
              <a:spAutoFit/>
            </a:bodyPr>
            <a:lstStyle/>
            <a:p>
              <a:pPr algn="ctr" defTabSz="912813" eaLnBrk="0" hangingPunct="0">
                <a:lnSpc>
                  <a:spcPct val="90000"/>
                </a:lnSpc>
              </a:pPr>
              <a:r>
                <a:rPr lang="en-US" sz="1200" b="1"/>
                <a:t>Always</a:t>
              </a:r>
            </a:p>
            <a:p>
              <a:pPr algn="ctr" defTabSz="912813" eaLnBrk="0" hangingPunct="0">
                <a:lnSpc>
                  <a:spcPct val="90000"/>
                </a:lnSpc>
              </a:pPr>
              <a:r>
                <a:rPr lang="en-US" sz="1200" b="1"/>
                <a:t>condition</a:t>
              </a:r>
            </a:p>
          </p:txBody>
        </p:sp>
        <p:sp>
          <p:nvSpPr>
            <p:cNvPr id="89117" name="Line 29"/>
            <p:cNvSpPr>
              <a:spLocks noChangeShapeType="1"/>
            </p:cNvSpPr>
            <p:nvPr/>
          </p:nvSpPr>
          <p:spPr bwMode="auto">
            <a:xfrm>
              <a:off x="1634" y="1212"/>
              <a:ext cx="0" cy="277"/>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18" name="Rectangle 30"/>
            <p:cNvSpPr>
              <a:spLocks noChangeArrowheads="1"/>
            </p:cNvSpPr>
            <p:nvPr/>
          </p:nvSpPr>
          <p:spPr bwMode="auto">
            <a:xfrm>
              <a:off x="1634" y="1287"/>
              <a:ext cx="238"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1 0</a:t>
              </a:r>
            </a:p>
          </p:txBody>
        </p:sp>
        <p:sp>
          <p:nvSpPr>
            <p:cNvPr id="89119" name="Line 31"/>
            <p:cNvSpPr>
              <a:spLocks noChangeShapeType="1"/>
            </p:cNvSpPr>
            <p:nvPr/>
          </p:nvSpPr>
          <p:spPr bwMode="auto">
            <a:xfrm>
              <a:off x="1788" y="1499"/>
              <a:ext cx="181" cy="1475"/>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20" name="Rectangle 32"/>
            <p:cNvSpPr>
              <a:spLocks noChangeArrowheads="1"/>
            </p:cNvSpPr>
            <p:nvPr/>
          </p:nvSpPr>
          <p:spPr bwMode="auto">
            <a:xfrm>
              <a:off x="1672" y="3045"/>
              <a:ext cx="633" cy="152"/>
            </a:xfrm>
            <a:prstGeom prst="rect">
              <a:avLst/>
            </a:prstGeom>
            <a:noFill/>
            <a:ln w="9525">
              <a:noFill/>
              <a:miter lim="800000"/>
              <a:headEnd/>
              <a:tailEnd/>
            </a:ln>
            <a:effectLst/>
          </p:spPr>
          <p:txBody>
            <a:bodyPr lIns="92075" tIns="46038" rIns="92075" bIns="46038">
              <a:spAutoFit/>
            </a:bodyPr>
            <a:lstStyle/>
            <a:p>
              <a:pPr defTabSz="912813" eaLnBrk="0" hangingPunct="0">
                <a:lnSpc>
                  <a:spcPct val="90000"/>
                </a:lnSpc>
              </a:pPr>
              <a:r>
                <a:rPr lang="en-US" sz="1200" b="1"/>
                <a:t>0 1 0 0  1</a:t>
              </a:r>
            </a:p>
          </p:txBody>
        </p:sp>
        <p:sp>
          <p:nvSpPr>
            <p:cNvPr id="89121" name="Line 33"/>
            <p:cNvSpPr>
              <a:spLocks noChangeShapeType="1"/>
            </p:cNvSpPr>
            <p:nvPr/>
          </p:nvSpPr>
          <p:spPr bwMode="auto">
            <a:xfrm flipH="1">
              <a:off x="1633" y="2984"/>
              <a:ext cx="1" cy="274"/>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22" name="Line 34"/>
            <p:cNvSpPr>
              <a:spLocks noChangeShapeType="1"/>
            </p:cNvSpPr>
            <p:nvPr/>
          </p:nvSpPr>
          <p:spPr bwMode="auto">
            <a:xfrm>
              <a:off x="1394" y="1499"/>
              <a:ext cx="0" cy="1475"/>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23" name="Rectangle 35"/>
            <p:cNvSpPr>
              <a:spLocks noChangeArrowheads="1"/>
            </p:cNvSpPr>
            <p:nvPr/>
          </p:nvSpPr>
          <p:spPr bwMode="auto">
            <a:xfrm>
              <a:off x="3501" y="3045"/>
              <a:ext cx="391"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0 0 0 0</a:t>
              </a:r>
            </a:p>
          </p:txBody>
        </p:sp>
        <p:sp>
          <p:nvSpPr>
            <p:cNvPr id="89124" name="Rectangle 36"/>
            <p:cNvSpPr>
              <a:spLocks noChangeArrowheads="1"/>
            </p:cNvSpPr>
            <p:nvPr/>
          </p:nvSpPr>
          <p:spPr bwMode="auto">
            <a:xfrm>
              <a:off x="2343" y="3045"/>
              <a:ext cx="162"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0</a:t>
              </a:r>
            </a:p>
          </p:txBody>
        </p:sp>
        <p:sp>
          <p:nvSpPr>
            <p:cNvPr id="89125" name="Rectangle 37"/>
            <p:cNvSpPr>
              <a:spLocks noChangeArrowheads="1"/>
            </p:cNvSpPr>
            <p:nvPr/>
          </p:nvSpPr>
          <p:spPr bwMode="auto">
            <a:xfrm>
              <a:off x="2918" y="3045"/>
              <a:ext cx="162"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0</a:t>
              </a:r>
            </a:p>
          </p:txBody>
        </p:sp>
        <p:sp>
          <p:nvSpPr>
            <p:cNvPr id="89126" name="Line 38"/>
            <p:cNvSpPr>
              <a:spLocks noChangeShapeType="1"/>
            </p:cNvSpPr>
            <p:nvPr/>
          </p:nvSpPr>
          <p:spPr bwMode="auto">
            <a:xfrm flipV="1">
              <a:off x="3029" y="2870"/>
              <a:ext cx="58" cy="99"/>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27" name="Line 39"/>
            <p:cNvSpPr>
              <a:spLocks noChangeShapeType="1"/>
            </p:cNvSpPr>
            <p:nvPr/>
          </p:nvSpPr>
          <p:spPr bwMode="auto">
            <a:xfrm flipV="1">
              <a:off x="2454" y="2750"/>
              <a:ext cx="60" cy="219"/>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28" name="Rectangle 40"/>
            <p:cNvSpPr>
              <a:spLocks noChangeArrowheads="1"/>
            </p:cNvSpPr>
            <p:nvPr/>
          </p:nvSpPr>
          <p:spPr bwMode="auto">
            <a:xfrm>
              <a:off x="1416" y="871"/>
              <a:ext cx="1875" cy="152"/>
            </a:xfrm>
            <a:prstGeom prst="rect">
              <a:avLst/>
            </a:prstGeom>
            <a:noFill/>
            <a:ln w="9525">
              <a:noFill/>
              <a:miter lim="800000"/>
              <a:headEnd/>
              <a:tailEnd/>
            </a:ln>
            <a:effectLst/>
          </p:spPr>
          <p:txBody>
            <a:bodyPr lIns="92075" tIns="46038" rIns="92075" bIns="46038">
              <a:spAutoFit/>
            </a:bodyPr>
            <a:lstStyle/>
            <a:p>
              <a:pPr defTabSz="912813" eaLnBrk="0" hangingPunct="0">
                <a:lnSpc>
                  <a:spcPct val="90000"/>
                </a:lnSpc>
              </a:pPr>
              <a:r>
                <a:rPr lang="en-US" sz="1200" b="1"/>
                <a:t>THUMB: ADD Rd,#Constant</a:t>
              </a:r>
            </a:p>
          </p:txBody>
        </p:sp>
        <p:sp>
          <p:nvSpPr>
            <p:cNvPr id="89129" name="Rectangle 41"/>
            <p:cNvSpPr>
              <a:spLocks noChangeArrowheads="1"/>
            </p:cNvSpPr>
            <p:nvPr/>
          </p:nvSpPr>
          <p:spPr bwMode="auto">
            <a:xfrm>
              <a:off x="1360" y="3594"/>
              <a:ext cx="1740" cy="152"/>
            </a:xfrm>
            <a:prstGeom prst="rect">
              <a:avLst/>
            </a:prstGeom>
            <a:noFill/>
            <a:ln w="9525">
              <a:noFill/>
              <a:miter lim="800000"/>
              <a:headEnd/>
              <a:tailEnd/>
            </a:ln>
            <a:effectLst/>
          </p:spPr>
          <p:txBody>
            <a:bodyPr lIns="92075" tIns="46038" rIns="92075" bIns="46038">
              <a:spAutoFit/>
            </a:bodyPr>
            <a:lstStyle/>
            <a:p>
              <a:pPr defTabSz="912813" eaLnBrk="0" hangingPunct="0">
                <a:lnSpc>
                  <a:spcPct val="90000"/>
                </a:lnSpc>
              </a:pPr>
              <a:r>
                <a:rPr lang="en-US" sz="1200" b="1"/>
                <a:t>ARM: ADDS Rd, Rd, #Constant</a:t>
              </a:r>
            </a:p>
          </p:txBody>
        </p:sp>
        <p:sp useBgFill="1">
          <p:nvSpPr>
            <p:cNvPr id="89130" name="Rectangle 42"/>
            <p:cNvSpPr>
              <a:spLocks noChangeArrowheads="1"/>
            </p:cNvSpPr>
            <p:nvPr/>
          </p:nvSpPr>
          <p:spPr bwMode="auto">
            <a:xfrm>
              <a:off x="1152" y="2291"/>
              <a:ext cx="499" cy="250"/>
            </a:xfrm>
            <a:prstGeom prst="rect">
              <a:avLst/>
            </a:prstGeom>
            <a:ln w="9525">
              <a:noFill/>
              <a:miter lim="800000"/>
              <a:headEnd/>
              <a:tailEnd/>
            </a:ln>
            <a:effectLst/>
          </p:spPr>
          <p:txBody>
            <a:bodyPr lIns="92075" tIns="46038" rIns="92075" bIns="46038">
              <a:spAutoFit/>
            </a:bodyPr>
            <a:lstStyle/>
            <a:p>
              <a:pPr algn="ctr" defTabSz="912813" eaLnBrk="0" hangingPunct="0">
                <a:lnSpc>
                  <a:spcPct val="90000"/>
                </a:lnSpc>
              </a:pPr>
              <a:r>
                <a:rPr lang="en-US" sz="1200" b="1"/>
                <a:t>Major opcode</a:t>
              </a:r>
            </a:p>
          </p:txBody>
        </p:sp>
        <p:sp>
          <p:nvSpPr>
            <p:cNvPr id="89131" name="Rectangle 43"/>
            <p:cNvSpPr>
              <a:spLocks noChangeArrowheads="1"/>
            </p:cNvSpPr>
            <p:nvPr/>
          </p:nvSpPr>
          <p:spPr bwMode="auto">
            <a:xfrm>
              <a:off x="4398" y="3045"/>
              <a:ext cx="509"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Constant</a:t>
              </a:r>
            </a:p>
          </p:txBody>
        </p:sp>
        <p:sp useBgFill="1">
          <p:nvSpPr>
            <p:cNvPr id="89132" name="Rectangle 44"/>
            <p:cNvSpPr>
              <a:spLocks noChangeArrowheads="1"/>
            </p:cNvSpPr>
            <p:nvPr/>
          </p:nvSpPr>
          <p:spPr bwMode="auto">
            <a:xfrm>
              <a:off x="2243" y="2307"/>
              <a:ext cx="774" cy="250"/>
            </a:xfrm>
            <a:prstGeom prst="rect">
              <a:avLst/>
            </a:prstGeom>
            <a:ln w="9525">
              <a:noFill/>
              <a:miter lim="800000"/>
              <a:headEnd/>
              <a:tailEnd/>
            </a:ln>
            <a:effectLst/>
          </p:spPr>
          <p:txBody>
            <a:bodyPr wrap="none" lIns="92075" tIns="46038" rIns="92075" bIns="46038">
              <a:spAutoFit/>
            </a:bodyPr>
            <a:lstStyle/>
            <a:p>
              <a:pPr algn="ctr" defTabSz="912813" eaLnBrk="0" hangingPunct="0">
                <a:lnSpc>
                  <a:spcPct val="90000"/>
                </a:lnSpc>
              </a:pPr>
              <a:r>
                <a:rPr lang="en-US" sz="1200" b="1"/>
                <a:t>Destination &amp;</a:t>
              </a:r>
            </a:p>
            <a:p>
              <a:pPr algn="ctr" defTabSz="912813" eaLnBrk="0" hangingPunct="0">
                <a:lnSpc>
                  <a:spcPct val="90000"/>
                </a:lnSpc>
              </a:pPr>
              <a:r>
                <a:rPr lang="en-US" sz="1200" b="1"/>
                <a:t>source register</a:t>
              </a:r>
            </a:p>
          </p:txBody>
        </p:sp>
        <p:sp useBgFill="1">
          <p:nvSpPr>
            <p:cNvPr id="89133" name="Rectangle 45"/>
            <p:cNvSpPr>
              <a:spLocks noChangeArrowheads="1"/>
            </p:cNvSpPr>
            <p:nvPr/>
          </p:nvSpPr>
          <p:spPr bwMode="auto">
            <a:xfrm>
              <a:off x="3445" y="2307"/>
              <a:ext cx="939" cy="250"/>
            </a:xfrm>
            <a:prstGeom prst="rect">
              <a:avLst/>
            </a:prstGeom>
            <a:ln w="9525">
              <a:noFill/>
              <a:miter lim="800000"/>
              <a:headEnd/>
              <a:tailEnd/>
            </a:ln>
            <a:effectLst/>
          </p:spPr>
          <p:txBody>
            <a:bodyPr lIns="92075" tIns="46038" rIns="92075" bIns="46038">
              <a:spAutoFit/>
            </a:bodyPr>
            <a:lstStyle/>
            <a:p>
              <a:pPr algn="ctr" defTabSz="912813" eaLnBrk="0" hangingPunct="0">
                <a:lnSpc>
                  <a:spcPct val="90000"/>
                </a:lnSpc>
              </a:pPr>
              <a:r>
                <a:rPr lang="en-US" sz="1200" b="1"/>
                <a:t>Zero extended</a:t>
              </a:r>
            </a:p>
            <a:p>
              <a:pPr algn="ctr" defTabSz="912813" eaLnBrk="0" hangingPunct="0">
                <a:lnSpc>
                  <a:spcPct val="90000"/>
                </a:lnSpc>
              </a:pPr>
              <a:r>
                <a:rPr lang="en-US" sz="1200" b="1"/>
                <a:t>constant </a:t>
              </a:r>
            </a:p>
          </p:txBody>
        </p:sp>
        <p:sp>
          <p:nvSpPr>
            <p:cNvPr id="89134" name="Rectangle 46"/>
            <p:cNvSpPr>
              <a:spLocks noChangeArrowheads="1"/>
            </p:cNvSpPr>
            <p:nvPr/>
          </p:nvSpPr>
          <p:spPr bwMode="auto">
            <a:xfrm>
              <a:off x="4380" y="2820"/>
              <a:ext cx="161"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7</a:t>
              </a:r>
            </a:p>
          </p:txBody>
        </p:sp>
        <p:sp>
          <p:nvSpPr>
            <p:cNvPr id="89135" name="Rectangle 47"/>
            <p:cNvSpPr>
              <a:spLocks noChangeArrowheads="1"/>
            </p:cNvSpPr>
            <p:nvPr/>
          </p:nvSpPr>
          <p:spPr bwMode="auto">
            <a:xfrm>
              <a:off x="3853" y="2820"/>
              <a:ext cx="162"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8</a:t>
              </a:r>
            </a:p>
          </p:txBody>
        </p:sp>
        <p:sp>
          <p:nvSpPr>
            <p:cNvPr id="89136" name="Rectangle 48"/>
            <p:cNvSpPr>
              <a:spLocks noChangeArrowheads="1"/>
            </p:cNvSpPr>
            <p:nvPr/>
          </p:nvSpPr>
          <p:spPr bwMode="auto">
            <a:xfrm>
              <a:off x="3429" y="2820"/>
              <a:ext cx="213"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11</a:t>
              </a:r>
            </a:p>
          </p:txBody>
        </p:sp>
        <p:sp>
          <p:nvSpPr>
            <p:cNvPr id="89137" name="Rectangle 49"/>
            <p:cNvSpPr>
              <a:spLocks noChangeArrowheads="1"/>
            </p:cNvSpPr>
            <p:nvPr/>
          </p:nvSpPr>
          <p:spPr bwMode="auto">
            <a:xfrm>
              <a:off x="3182" y="2828"/>
              <a:ext cx="213"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12</a:t>
              </a:r>
            </a:p>
          </p:txBody>
        </p:sp>
        <p:sp>
          <p:nvSpPr>
            <p:cNvPr id="89138" name="Rectangle 50"/>
            <p:cNvSpPr>
              <a:spLocks noChangeArrowheads="1"/>
            </p:cNvSpPr>
            <p:nvPr/>
          </p:nvSpPr>
          <p:spPr bwMode="auto">
            <a:xfrm>
              <a:off x="2822" y="2828"/>
              <a:ext cx="213"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15</a:t>
              </a:r>
            </a:p>
          </p:txBody>
        </p:sp>
        <p:sp>
          <p:nvSpPr>
            <p:cNvPr id="89139" name="Rectangle 51"/>
            <p:cNvSpPr>
              <a:spLocks noChangeArrowheads="1"/>
            </p:cNvSpPr>
            <p:nvPr/>
          </p:nvSpPr>
          <p:spPr bwMode="auto">
            <a:xfrm>
              <a:off x="2638" y="2828"/>
              <a:ext cx="212"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16</a:t>
              </a:r>
            </a:p>
          </p:txBody>
        </p:sp>
        <p:sp>
          <p:nvSpPr>
            <p:cNvPr id="89140" name="Rectangle 52"/>
            <p:cNvSpPr>
              <a:spLocks noChangeArrowheads="1"/>
            </p:cNvSpPr>
            <p:nvPr/>
          </p:nvSpPr>
          <p:spPr bwMode="auto">
            <a:xfrm>
              <a:off x="2255" y="2828"/>
              <a:ext cx="212"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19</a:t>
              </a:r>
            </a:p>
          </p:txBody>
        </p:sp>
        <p:sp>
          <p:nvSpPr>
            <p:cNvPr id="89141" name="Rectangle 53"/>
            <p:cNvSpPr>
              <a:spLocks noChangeArrowheads="1"/>
            </p:cNvSpPr>
            <p:nvPr/>
          </p:nvSpPr>
          <p:spPr bwMode="auto">
            <a:xfrm>
              <a:off x="2095" y="2828"/>
              <a:ext cx="212"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20</a:t>
              </a:r>
            </a:p>
          </p:txBody>
        </p:sp>
        <p:sp>
          <p:nvSpPr>
            <p:cNvPr id="89142" name="Rectangle 54"/>
            <p:cNvSpPr>
              <a:spLocks noChangeArrowheads="1"/>
            </p:cNvSpPr>
            <p:nvPr/>
          </p:nvSpPr>
          <p:spPr bwMode="auto">
            <a:xfrm>
              <a:off x="1935" y="2828"/>
              <a:ext cx="213"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21</a:t>
              </a:r>
            </a:p>
          </p:txBody>
        </p:sp>
        <p:sp>
          <p:nvSpPr>
            <p:cNvPr id="89143" name="Rectangle 55"/>
            <p:cNvSpPr>
              <a:spLocks noChangeArrowheads="1"/>
            </p:cNvSpPr>
            <p:nvPr/>
          </p:nvSpPr>
          <p:spPr bwMode="auto">
            <a:xfrm>
              <a:off x="1640" y="2828"/>
              <a:ext cx="213"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24</a:t>
              </a:r>
            </a:p>
          </p:txBody>
        </p:sp>
        <p:sp>
          <p:nvSpPr>
            <p:cNvPr id="89144" name="Rectangle 56"/>
            <p:cNvSpPr>
              <a:spLocks noChangeArrowheads="1"/>
            </p:cNvSpPr>
            <p:nvPr/>
          </p:nvSpPr>
          <p:spPr bwMode="auto">
            <a:xfrm>
              <a:off x="913" y="2828"/>
              <a:ext cx="212" cy="152"/>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200" b="1"/>
                <a:t>28</a:t>
              </a:r>
            </a:p>
          </p:txBody>
        </p:sp>
        <p:sp>
          <p:nvSpPr>
            <p:cNvPr id="89145" name="Line 57"/>
            <p:cNvSpPr>
              <a:spLocks noChangeShapeType="1"/>
            </p:cNvSpPr>
            <p:nvPr/>
          </p:nvSpPr>
          <p:spPr bwMode="auto">
            <a:xfrm>
              <a:off x="1534" y="2980"/>
              <a:ext cx="0" cy="278"/>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46" name="Line 58"/>
            <p:cNvSpPr>
              <a:spLocks noChangeShapeType="1"/>
            </p:cNvSpPr>
            <p:nvPr/>
          </p:nvSpPr>
          <p:spPr bwMode="auto">
            <a:xfrm>
              <a:off x="2157" y="2980"/>
              <a:ext cx="0" cy="278"/>
            </a:xfrm>
            <a:prstGeom prst="line">
              <a:avLst/>
            </a:prstGeom>
            <a:noFill/>
            <a:ln w="12700">
              <a:solidFill>
                <a:schemeClr val="tx1"/>
              </a:solidFill>
              <a:round/>
              <a:headEnd type="none" w="sm" len="sm"/>
              <a:tailEnd type="none" w="sm" len="sm"/>
            </a:ln>
            <a:effectLst/>
          </p:spPr>
          <p:txBody>
            <a:bodyPr wrap="none" anchor="ctr"/>
            <a:lstStyle/>
            <a:p>
              <a:endParaRPr lang="en-GB"/>
            </a:p>
          </p:txBody>
        </p:sp>
        <p:sp>
          <p:nvSpPr>
            <p:cNvPr id="89147" name="Rectangle 59"/>
            <p:cNvSpPr>
              <a:spLocks noChangeArrowheads="1"/>
            </p:cNvSpPr>
            <p:nvPr/>
          </p:nvSpPr>
          <p:spPr bwMode="auto">
            <a:xfrm>
              <a:off x="1464" y="3286"/>
              <a:ext cx="141" cy="169"/>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400" b="1">
                  <a:effectLst>
                    <a:outerShdw blurRad="38100" dist="38100" dir="2700000" algn="tl">
                      <a:srgbClr val="C0C0C0"/>
                    </a:outerShdw>
                  </a:effectLst>
                </a:rPr>
                <a:t>I</a:t>
              </a:r>
            </a:p>
          </p:txBody>
        </p:sp>
        <p:sp>
          <p:nvSpPr>
            <p:cNvPr id="89148" name="Rectangle 60"/>
            <p:cNvSpPr>
              <a:spLocks noChangeArrowheads="1"/>
            </p:cNvSpPr>
            <p:nvPr/>
          </p:nvSpPr>
          <p:spPr bwMode="auto">
            <a:xfrm>
              <a:off x="2135" y="3294"/>
              <a:ext cx="183" cy="168"/>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400" b="1">
                  <a:effectLst>
                    <a:outerShdw blurRad="38100" dist="38100" dir="2700000" algn="tl">
                      <a:srgbClr val="C0C0C0"/>
                    </a:outerShdw>
                  </a:effectLst>
                </a:rPr>
                <a:t>S</a:t>
              </a:r>
            </a:p>
          </p:txBody>
        </p:sp>
        <p:sp>
          <p:nvSpPr>
            <p:cNvPr id="89149" name="Rectangle 61"/>
            <p:cNvSpPr>
              <a:spLocks noChangeArrowheads="1"/>
            </p:cNvSpPr>
            <p:nvPr/>
          </p:nvSpPr>
          <p:spPr bwMode="auto">
            <a:xfrm>
              <a:off x="1600" y="3286"/>
              <a:ext cx="552" cy="169"/>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400" b="1">
                  <a:effectLst>
                    <a:outerShdw blurRad="38100" dist="38100" dir="2700000" algn="tl">
                      <a:srgbClr val="C0C0C0"/>
                    </a:outerShdw>
                  </a:effectLst>
                </a:rPr>
                <a:t>op1+op2</a:t>
              </a:r>
            </a:p>
          </p:txBody>
        </p:sp>
        <p:sp useBgFill="1">
          <p:nvSpPr>
            <p:cNvPr id="89150" name="Rectangle 62"/>
            <p:cNvSpPr>
              <a:spLocks noChangeArrowheads="1"/>
            </p:cNvSpPr>
            <p:nvPr/>
          </p:nvSpPr>
          <p:spPr bwMode="auto">
            <a:xfrm>
              <a:off x="1672" y="2307"/>
              <a:ext cx="498" cy="250"/>
            </a:xfrm>
            <a:prstGeom prst="rect">
              <a:avLst/>
            </a:prstGeom>
            <a:ln w="9525">
              <a:noFill/>
              <a:miter lim="800000"/>
              <a:headEnd/>
              <a:tailEnd/>
            </a:ln>
            <a:effectLst/>
          </p:spPr>
          <p:txBody>
            <a:bodyPr lIns="92075" tIns="46038" rIns="92075" bIns="46038">
              <a:spAutoFit/>
            </a:bodyPr>
            <a:lstStyle/>
            <a:p>
              <a:pPr algn="ctr" defTabSz="912813" eaLnBrk="0" hangingPunct="0">
                <a:lnSpc>
                  <a:spcPct val="90000"/>
                </a:lnSpc>
              </a:pPr>
              <a:r>
                <a:rPr lang="en-US" sz="1200" b="1"/>
                <a:t>Minor</a:t>
              </a:r>
            </a:p>
            <a:p>
              <a:pPr algn="ctr" defTabSz="912813" eaLnBrk="0" hangingPunct="0">
                <a:lnSpc>
                  <a:spcPct val="90000"/>
                </a:lnSpc>
              </a:pPr>
              <a:r>
                <a:rPr lang="en-US" sz="1200" b="1"/>
                <a:t>opcode</a:t>
              </a:r>
            </a:p>
          </p:txBody>
        </p:sp>
      </p:gr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C2BD9DBF-69FF-4280-8110-AE9799677D8B}" type="slidenum">
              <a:rPr lang="en-US"/>
              <a:pPr/>
              <a:t>63</a:t>
            </a:fld>
            <a:endParaRPr lang="en-US"/>
          </a:p>
        </p:txBody>
      </p:sp>
      <p:sp>
        <p:nvSpPr>
          <p:cNvPr id="91138"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GB"/>
              <a:t>Các lệnh rẽ nhánh - Branch Instructions</a:t>
            </a:r>
          </a:p>
        </p:txBody>
      </p:sp>
      <p:sp>
        <p:nvSpPr>
          <p:cNvPr id="91139" name="Rectangle 3"/>
          <p:cNvSpPr>
            <a:spLocks noGrp="1" noChangeArrowheads="1"/>
          </p:cNvSpPr>
          <p:nvPr>
            <p:ph type="body" idx="1"/>
          </p:nvPr>
        </p:nvSpPr>
        <p:spPr>
          <a:xfrm>
            <a:off x="381000" y="1066800"/>
            <a:ext cx="8382000" cy="5181600"/>
          </a:xfrm>
        </p:spPr>
        <p:txBody>
          <a:bodyPr/>
          <a:lstStyle/>
          <a:p>
            <a:pPr algn="just">
              <a:lnSpc>
                <a:spcPct val="80000"/>
              </a:lnSpc>
            </a:pPr>
            <a:r>
              <a:rPr lang="en-GB" sz="2400"/>
              <a:t>Tập lệnh Thumb hỗ trợ 4 loại lệnh rẽ nhánh:</a:t>
            </a:r>
          </a:p>
          <a:p>
            <a:pPr lvl="1" algn="just">
              <a:lnSpc>
                <a:spcPct val="80000"/>
              </a:lnSpc>
            </a:pPr>
            <a:r>
              <a:rPr lang="en-GB" sz="2000"/>
              <a:t>Một lệnh rẽ nhánh không điều kiện cho phép chuyển điều khiển tới hoặc lui trong khoảng 2Kbytes</a:t>
            </a:r>
          </a:p>
          <a:p>
            <a:pPr lvl="1" algn="just">
              <a:lnSpc>
                <a:spcPct val="80000"/>
              </a:lnSpc>
            </a:pPr>
            <a:r>
              <a:rPr lang="en-GB" sz="2000"/>
              <a:t>Một lệnh rẽ nhánh có điều kiện cho phép chuyển điều khiển trong khoảng 256 bytes</a:t>
            </a:r>
          </a:p>
          <a:p>
            <a:pPr lvl="1" algn="just">
              <a:lnSpc>
                <a:spcPct val="80000"/>
              </a:lnSpc>
            </a:pPr>
            <a:r>
              <a:rPr lang="en-GB" sz="2000"/>
              <a:t>Một lệnh rẽ nhánh có liên kết (with link) hỗ trợ một cặp lệnh cho phép chuyển điều khiển tới lui trong khoảng 4Mbytes</a:t>
            </a:r>
          </a:p>
          <a:p>
            <a:pPr lvl="1" algn="just">
              <a:lnSpc>
                <a:spcPct val="80000"/>
              </a:lnSpc>
            </a:pPr>
            <a:r>
              <a:rPr lang="en-GB" sz="2000"/>
              <a:t>Một lệnh rẽ nhánh và chuyển đổi (branch and exchange instruction) cho phép chuyển điều khiển tới địa chỉ chứa trong một thanh ghi và cho phép lựa chọn chuyển qua thực hiện các lệnh ARM</a:t>
            </a:r>
          </a:p>
          <a:p>
            <a:pPr lvl="1" algn="just">
              <a:lnSpc>
                <a:spcPct val="80000"/>
              </a:lnSpc>
            </a:pPr>
            <a:endParaRPr lang="en-GB" sz="2000"/>
          </a:p>
          <a:p>
            <a:pPr algn="just">
              <a:lnSpc>
                <a:spcPct val="80000"/>
              </a:lnSpc>
            </a:pPr>
            <a:r>
              <a:rPr lang="en-GB" sz="2400"/>
              <a:t>Các lệnh rẽ nhánh THUMP bao gồm:</a:t>
            </a:r>
          </a:p>
          <a:p>
            <a:pPr lvl="1" algn="just">
              <a:lnSpc>
                <a:spcPct val="80000"/>
              </a:lnSpc>
            </a:pPr>
            <a:r>
              <a:rPr lang="en-GB" sz="2000"/>
              <a:t>B		conditional branch</a:t>
            </a:r>
          </a:p>
          <a:p>
            <a:pPr lvl="1" algn="just">
              <a:lnSpc>
                <a:spcPct val="80000"/>
              </a:lnSpc>
            </a:pPr>
            <a:r>
              <a:rPr lang="en-GB" sz="2000"/>
              <a:t>B		unconditional branch</a:t>
            </a:r>
          </a:p>
          <a:p>
            <a:pPr lvl="1" algn="just">
              <a:lnSpc>
                <a:spcPct val="80000"/>
              </a:lnSpc>
            </a:pPr>
            <a:r>
              <a:rPr lang="en-GB" sz="2000"/>
              <a:t>BL	Branch with link</a:t>
            </a:r>
          </a:p>
          <a:p>
            <a:pPr lvl="1" algn="just">
              <a:lnSpc>
                <a:spcPct val="80000"/>
              </a:lnSpc>
            </a:pPr>
            <a:r>
              <a:rPr lang="en-GB" sz="2000"/>
              <a:t>BX	Branch and exchange instruction set</a:t>
            </a:r>
          </a:p>
          <a:p>
            <a:pPr algn="just">
              <a:lnSpc>
                <a:spcPct val="80000"/>
              </a:lnSpc>
            </a:pPr>
            <a:endParaRPr lang="en-GB" sz="240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www.ptit.edu.vn</a:t>
            </a:r>
          </a:p>
          <a:p>
            <a:r>
              <a:rPr lang="en-US"/>
              <a:t>ĐỀ TÀI: KIT ARM	</a:t>
            </a:r>
          </a:p>
        </p:txBody>
      </p:sp>
      <p:sp>
        <p:nvSpPr>
          <p:cNvPr id="6"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7" name="Slide Number Placeholder 5"/>
          <p:cNvSpPr>
            <a:spLocks noGrp="1"/>
          </p:cNvSpPr>
          <p:nvPr>
            <p:ph type="sldNum" sz="quarter" idx="12"/>
          </p:nvPr>
        </p:nvSpPr>
        <p:spPr/>
        <p:txBody>
          <a:bodyPr/>
          <a:lstStyle/>
          <a:p>
            <a:r>
              <a:rPr lang="en-US"/>
              <a:t>Trang: </a:t>
            </a:r>
            <a:fld id="{0BBDF0AD-9F02-4D77-8464-37DF5ED1FA84}" type="slidenum">
              <a:rPr lang="en-US"/>
              <a:pPr/>
              <a:t>64</a:t>
            </a:fld>
            <a:endParaRPr lang="en-US"/>
          </a:p>
        </p:txBody>
      </p:sp>
      <p:sp>
        <p:nvSpPr>
          <p:cNvPr id="93186" name="Rectangle 2"/>
          <p:cNvSpPr>
            <a:spLocks noGrp="1" noChangeArrowheads="1"/>
          </p:cNvSpPr>
          <p:nvPr>
            <p:ph type="title"/>
          </p:nvPr>
        </p:nvSpPr>
        <p:spPr bwMode="auto">
          <a:xfrm>
            <a:off x="1219200" y="152400"/>
            <a:ext cx="6400800" cy="762000"/>
          </a:xfrm>
          <a:noFill/>
          <a:ln>
            <a:miter lim="800000"/>
            <a:headEnd/>
            <a:tailEnd/>
          </a:ln>
        </p:spPr>
        <p:txBody>
          <a:bodyPr vert="horz" wrap="square" lIns="91440" tIns="45720" rIns="91440" bIns="45720" numCol="1" anchor="ctr" anchorCtr="0" compatLnSpc="1">
            <a:prstTxWarp prst="textNoShape">
              <a:avLst/>
            </a:prstTxWarp>
          </a:bodyPr>
          <a:lstStyle/>
          <a:p>
            <a:r>
              <a:rPr lang="en-US" sz="2000"/>
              <a:t>Các lệnh xử lý dữ liệu</a:t>
            </a:r>
            <a:br>
              <a:rPr lang="en-US" sz="2000"/>
            </a:br>
            <a:r>
              <a:rPr lang="en-US" sz="2000"/>
              <a:t>Data Processing Instructions</a:t>
            </a:r>
            <a:endParaRPr lang="en-GB" sz="2000"/>
          </a:p>
        </p:txBody>
      </p:sp>
      <p:sp>
        <p:nvSpPr>
          <p:cNvPr id="93187" name="Rectangle 3"/>
          <p:cNvSpPr>
            <a:spLocks noGrp="1" noChangeArrowheads="1"/>
          </p:cNvSpPr>
          <p:nvPr>
            <p:ph type="body" idx="1"/>
          </p:nvPr>
        </p:nvSpPr>
        <p:spPr>
          <a:xfrm>
            <a:off x="457200" y="914400"/>
            <a:ext cx="8229600" cy="5257800"/>
          </a:xfrm>
          <a:noFill/>
          <a:ln/>
        </p:spPr>
        <p:txBody>
          <a:bodyPr lIns="92075" tIns="46038" rIns="92075" bIns="46038"/>
          <a:lstStyle/>
          <a:p>
            <a:r>
              <a:rPr lang="en-GB" sz="2400" b="1"/>
              <a:t>Các lệnh Thumb xử lý dữ liệu là tập con của các lệnh xử lý dữ liệu ARM</a:t>
            </a:r>
          </a:p>
          <a:p>
            <a:pPr lvl="1"/>
            <a:r>
              <a:rPr lang="en-GB" sz="2000"/>
              <a:t>Tất cả các lệnh xử lý dữ liệu Thumb đều báo trạng thái lện các bit điều kiện</a:t>
            </a:r>
          </a:p>
          <a:p>
            <a:r>
              <a:rPr lang="en-GB" sz="2400" b="1"/>
              <a:t>Các lệnh xử lý dữ liệu THUMP bao gồm:</a:t>
            </a:r>
            <a:endParaRPr lang="en-GB" sz="2400"/>
          </a:p>
          <a:p>
            <a:pPr lvl="1"/>
            <a:r>
              <a:rPr lang="en-GB" sz="1800"/>
              <a:t>ADC, Add with Carry			</a:t>
            </a:r>
          </a:p>
          <a:p>
            <a:pPr lvl="1"/>
            <a:r>
              <a:rPr lang="en-GB" sz="1800"/>
              <a:t>ADD, Add </a:t>
            </a:r>
          </a:p>
          <a:p>
            <a:pPr lvl="1"/>
            <a:r>
              <a:rPr lang="en-GB" sz="1800"/>
              <a:t>AND, Logical AND </a:t>
            </a:r>
          </a:p>
          <a:p>
            <a:pPr lvl="1"/>
            <a:r>
              <a:rPr lang="en-GB" sz="1800"/>
              <a:t>ASR, Arithmetic shift right </a:t>
            </a:r>
          </a:p>
          <a:p>
            <a:pPr lvl="1"/>
            <a:r>
              <a:rPr lang="en-GB" sz="1800"/>
              <a:t>BIC, Bit clear </a:t>
            </a:r>
          </a:p>
          <a:p>
            <a:pPr lvl="1"/>
            <a:r>
              <a:rPr lang="en-GB" sz="1800"/>
              <a:t>CMN, Compare negative</a:t>
            </a:r>
          </a:p>
          <a:p>
            <a:pPr lvl="1"/>
            <a:r>
              <a:rPr lang="en-GB" sz="1800"/>
              <a:t>CMP, Compare </a:t>
            </a:r>
          </a:p>
          <a:p>
            <a:pPr lvl="1"/>
            <a:r>
              <a:rPr lang="en-GB" sz="1800"/>
              <a:t>EOR, Exclusive OR </a:t>
            </a:r>
          </a:p>
          <a:p>
            <a:pPr lvl="1"/>
            <a:r>
              <a:rPr lang="en-GB" sz="1800"/>
              <a:t>LSL, Logical shift left </a:t>
            </a:r>
          </a:p>
          <a:p>
            <a:pPr lvl="1"/>
            <a:r>
              <a:rPr lang="en-GB" sz="1800"/>
              <a:t>LSR, Logical shift right </a:t>
            </a:r>
          </a:p>
        </p:txBody>
      </p:sp>
      <p:sp>
        <p:nvSpPr>
          <p:cNvPr id="93188" name="Rectangle 4"/>
          <p:cNvSpPr>
            <a:spLocks noChangeArrowheads="1"/>
          </p:cNvSpPr>
          <p:nvPr/>
        </p:nvSpPr>
        <p:spPr bwMode="auto">
          <a:xfrm>
            <a:off x="4572000" y="2971800"/>
            <a:ext cx="3810000" cy="3200400"/>
          </a:xfrm>
          <a:prstGeom prst="rect">
            <a:avLst/>
          </a:prstGeom>
          <a:noFill/>
          <a:ln w="12700">
            <a:noFill/>
            <a:miter lim="800000"/>
            <a:headEnd/>
            <a:tailEnd/>
          </a:ln>
          <a:effectLst/>
        </p:spPr>
        <p:txBody>
          <a:bodyPr lIns="92075" tIns="46038" rIns="92075" bIns="46038"/>
          <a:lstStyle/>
          <a:p>
            <a:pPr marL="742950" lvl="1" indent="-285750">
              <a:spcBef>
                <a:spcPct val="20000"/>
              </a:spcBef>
              <a:buFontTx/>
              <a:buChar char="–"/>
            </a:pPr>
            <a:r>
              <a:rPr lang="en-GB"/>
              <a:t>MOV, Move</a:t>
            </a:r>
          </a:p>
          <a:p>
            <a:pPr marL="742950" lvl="1" indent="-285750">
              <a:spcBef>
                <a:spcPct val="20000"/>
              </a:spcBef>
              <a:buFontTx/>
              <a:buChar char="–"/>
            </a:pPr>
            <a:r>
              <a:rPr lang="en-GB"/>
              <a:t>MUL, Multiply </a:t>
            </a:r>
          </a:p>
          <a:p>
            <a:pPr marL="742950" lvl="1" indent="-285750">
              <a:spcBef>
                <a:spcPct val="20000"/>
              </a:spcBef>
              <a:buFontTx/>
              <a:buChar char="–"/>
            </a:pPr>
            <a:r>
              <a:rPr lang="en-GB"/>
              <a:t>MVN, Move NOT</a:t>
            </a:r>
          </a:p>
          <a:p>
            <a:pPr marL="742950" lvl="1" indent="-285750">
              <a:spcBef>
                <a:spcPct val="20000"/>
              </a:spcBef>
              <a:buFontTx/>
              <a:buChar char="–"/>
            </a:pPr>
            <a:r>
              <a:rPr lang="en-GB"/>
              <a:t>NEG, Negate</a:t>
            </a:r>
          </a:p>
          <a:p>
            <a:pPr marL="742950" lvl="1" indent="-285750">
              <a:spcBef>
                <a:spcPct val="20000"/>
              </a:spcBef>
              <a:buFontTx/>
              <a:buChar char="–"/>
            </a:pPr>
            <a:r>
              <a:rPr lang="en-GB"/>
              <a:t>ORR, Logical OR</a:t>
            </a:r>
          </a:p>
          <a:p>
            <a:pPr marL="742950" lvl="1" indent="-285750">
              <a:spcBef>
                <a:spcPct val="20000"/>
              </a:spcBef>
              <a:buFontTx/>
              <a:buChar char="–"/>
            </a:pPr>
            <a:r>
              <a:rPr lang="en-GB"/>
              <a:t>ROR, Rotate Right</a:t>
            </a:r>
          </a:p>
          <a:p>
            <a:pPr marL="742950" lvl="1" indent="-285750">
              <a:spcBef>
                <a:spcPct val="20000"/>
              </a:spcBef>
              <a:buFontTx/>
              <a:buChar char="–"/>
            </a:pPr>
            <a:r>
              <a:rPr lang="en-GB"/>
              <a:t>SBC, Subtract with Carry</a:t>
            </a:r>
          </a:p>
          <a:p>
            <a:pPr marL="742950" lvl="1" indent="-285750">
              <a:spcBef>
                <a:spcPct val="20000"/>
              </a:spcBef>
              <a:buFontTx/>
              <a:buChar char="–"/>
            </a:pPr>
            <a:r>
              <a:rPr lang="en-GB"/>
              <a:t>SUB, Subtract</a:t>
            </a:r>
          </a:p>
          <a:p>
            <a:pPr marL="742950" lvl="1" indent="-285750">
              <a:spcBef>
                <a:spcPct val="20000"/>
              </a:spcBef>
              <a:buFontTx/>
              <a:buChar char="–"/>
            </a:pPr>
            <a:r>
              <a:rPr lang="en-GB"/>
              <a:t>TST, Test </a:t>
            </a:r>
          </a:p>
          <a:p>
            <a:pPr marL="742950" lvl="1" indent="-285750">
              <a:spcBef>
                <a:spcPct val="20000"/>
              </a:spcBef>
              <a:buFontTx/>
              <a:buChar char="–"/>
            </a:pPr>
            <a:endParaRPr lang="en-GB"/>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5C7DFDF0-F64A-4E29-878B-E384A8215F31}" type="slidenum">
              <a:rPr lang="en-US"/>
              <a:pPr/>
              <a:t>65</a:t>
            </a:fld>
            <a:endParaRPr lang="en-US"/>
          </a:p>
        </p:txBody>
      </p:sp>
      <p:sp>
        <p:nvSpPr>
          <p:cNvPr id="95234" name="Rectangle 2"/>
          <p:cNvSpPr>
            <a:spLocks noGrp="1" noChangeArrowheads="1"/>
          </p:cNvSpPr>
          <p:nvPr>
            <p:ph type="title"/>
          </p:nvPr>
        </p:nvSpPr>
        <p:spPr bwMode="auto">
          <a:xfrm>
            <a:off x="762000" y="122238"/>
            <a:ext cx="8229600" cy="563562"/>
          </a:xfrm>
          <a:noFill/>
          <a:ln>
            <a:miter lim="800000"/>
            <a:headEnd/>
            <a:tailEnd/>
          </a:ln>
        </p:spPr>
        <p:txBody>
          <a:bodyPr vert="horz" wrap="square" lIns="91440" tIns="45720" rIns="91440" bIns="45720" numCol="1" anchor="t" anchorCtr="0" compatLnSpc="1">
            <a:prstTxWarp prst="textNoShape">
              <a:avLst/>
            </a:prstTxWarp>
          </a:bodyPr>
          <a:lstStyle/>
          <a:p>
            <a:r>
              <a:rPr lang="en-GB" sz="2000"/>
              <a:t>Các lệnh di chuyển dữ liệu</a:t>
            </a:r>
            <a:br>
              <a:rPr lang="en-GB" sz="2000"/>
            </a:br>
            <a:r>
              <a:rPr lang="en-GB" sz="2000"/>
              <a:t>Load and Store Register Instructions</a:t>
            </a:r>
          </a:p>
        </p:txBody>
      </p:sp>
      <p:sp>
        <p:nvSpPr>
          <p:cNvPr id="95235" name="Rectangle 3"/>
          <p:cNvSpPr>
            <a:spLocks noGrp="1" noChangeArrowheads="1"/>
          </p:cNvSpPr>
          <p:nvPr>
            <p:ph type="body" idx="1"/>
          </p:nvPr>
        </p:nvSpPr>
        <p:spPr>
          <a:xfrm>
            <a:off x="762000" y="1143000"/>
            <a:ext cx="7924800" cy="4953000"/>
          </a:xfrm>
        </p:spPr>
        <p:txBody>
          <a:bodyPr/>
          <a:lstStyle/>
          <a:p>
            <a:pPr algn="just">
              <a:lnSpc>
                <a:spcPct val="80000"/>
              </a:lnSpc>
            </a:pPr>
            <a:r>
              <a:rPr lang="en-GB" sz="2800"/>
              <a:t>Thumb có 8 loại lệnh di chuyển dữ liệu sử dụng để nạp giá trị cho các thanh ghi hoặc chứa giá trị của các thanh ghi vào bộ nhớ.</a:t>
            </a:r>
          </a:p>
          <a:p>
            <a:pPr algn="just">
              <a:lnSpc>
                <a:spcPct val="80000"/>
              </a:lnSpc>
              <a:buFontTx/>
              <a:buNone/>
            </a:pPr>
            <a:endParaRPr lang="en-GB" sz="2800"/>
          </a:p>
          <a:p>
            <a:pPr algn="just">
              <a:lnSpc>
                <a:spcPct val="80000"/>
              </a:lnSpc>
            </a:pPr>
            <a:r>
              <a:rPr lang="en-GB" sz="2800"/>
              <a:t>Các lệnh nạp chứa thanh ghi bao gồm:</a:t>
            </a:r>
          </a:p>
          <a:p>
            <a:pPr lvl="1" algn="just">
              <a:lnSpc>
                <a:spcPct val="80000"/>
              </a:lnSpc>
            </a:pPr>
            <a:r>
              <a:rPr lang="en-GB" sz="2400"/>
              <a:t>LDR		Load word		</a:t>
            </a:r>
          </a:p>
          <a:p>
            <a:pPr lvl="1" algn="just">
              <a:lnSpc>
                <a:spcPct val="80000"/>
              </a:lnSpc>
            </a:pPr>
            <a:r>
              <a:rPr lang="en-GB" sz="2400"/>
              <a:t>LDRB		Load unsigned byte</a:t>
            </a:r>
          </a:p>
          <a:p>
            <a:pPr lvl="1" algn="just">
              <a:lnSpc>
                <a:spcPct val="80000"/>
              </a:lnSpc>
            </a:pPr>
            <a:r>
              <a:rPr lang="en-GB" sz="2400"/>
              <a:t>LDRH		Load unsigned halfword</a:t>
            </a:r>
          </a:p>
          <a:p>
            <a:pPr lvl="1" algn="just">
              <a:lnSpc>
                <a:spcPct val="80000"/>
              </a:lnSpc>
            </a:pPr>
            <a:r>
              <a:rPr lang="en-GB" sz="2400"/>
              <a:t>LDRSB		Load signed byte</a:t>
            </a:r>
          </a:p>
          <a:p>
            <a:pPr lvl="1" algn="just">
              <a:lnSpc>
                <a:spcPct val="80000"/>
              </a:lnSpc>
            </a:pPr>
            <a:r>
              <a:rPr lang="en-GB" sz="2400"/>
              <a:t>LDRSH		Load signed halfword</a:t>
            </a:r>
          </a:p>
          <a:p>
            <a:pPr lvl="1" algn="just">
              <a:lnSpc>
                <a:spcPct val="80000"/>
              </a:lnSpc>
            </a:pPr>
            <a:r>
              <a:rPr lang="en-GB" sz="2400"/>
              <a:t>STR		Store word</a:t>
            </a:r>
          </a:p>
          <a:p>
            <a:pPr lvl="1" algn="just">
              <a:lnSpc>
                <a:spcPct val="80000"/>
              </a:lnSpc>
            </a:pPr>
            <a:r>
              <a:rPr lang="en-GB" sz="2400"/>
              <a:t>STRB		Store byte</a:t>
            </a:r>
          </a:p>
          <a:p>
            <a:pPr lvl="1" algn="just">
              <a:lnSpc>
                <a:spcPct val="80000"/>
              </a:lnSpc>
            </a:pPr>
            <a:r>
              <a:rPr lang="en-GB" sz="2400"/>
              <a:t>STRH		Store halfword</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5A07AA46-41A6-41F7-9C28-35067BBB0708}" type="slidenum">
              <a:rPr lang="en-US"/>
              <a:pPr/>
              <a:t>66</a:t>
            </a:fld>
            <a:endParaRPr lang="en-US"/>
          </a:p>
        </p:txBody>
      </p:sp>
      <p:sp>
        <p:nvSpPr>
          <p:cNvPr id="97282" name="Rectangle 2"/>
          <p:cNvSpPr>
            <a:spLocks noGrp="1" noChangeArrowheads="1"/>
          </p:cNvSpPr>
          <p:nvPr>
            <p:ph type="title"/>
          </p:nvPr>
        </p:nvSpPr>
        <p:spPr bwMode="auto">
          <a:xfrm>
            <a:off x="1219200" y="152400"/>
            <a:ext cx="6400800" cy="762000"/>
          </a:xfrm>
          <a:noFill/>
          <a:ln>
            <a:miter lim="800000"/>
            <a:headEnd/>
            <a:tailEnd/>
          </a:ln>
        </p:spPr>
        <p:txBody>
          <a:bodyPr vert="horz" wrap="square" lIns="91440" tIns="45720" rIns="91440" bIns="45720" numCol="1" anchor="ctr" anchorCtr="0" compatLnSpc="1">
            <a:prstTxWarp prst="textNoShape">
              <a:avLst/>
            </a:prstTxWarp>
          </a:bodyPr>
          <a:lstStyle/>
          <a:p>
            <a:r>
              <a:rPr lang="en-US" sz="2000"/>
              <a:t>Các lệnh nạp chứa nhiều giá trị</a:t>
            </a:r>
            <a:br>
              <a:rPr lang="en-US" sz="2000"/>
            </a:br>
            <a:r>
              <a:rPr lang="en-US" sz="2000"/>
              <a:t>Load and Store Multiple Instructions</a:t>
            </a:r>
            <a:endParaRPr lang="en-GB" sz="2000"/>
          </a:p>
        </p:txBody>
      </p:sp>
      <p:sp>
        <p:nvSpPr>
          <p:cNvPr id="97283" name="Rectangle 3"/>
          <p:cNvSpPr>
            <a:spLocks noGrp="1" noChangeArrowheads="1"/>
          </p:cNvSpPr>
          <p:nvPr>
            <p:ph type="body" idx="1"/>
          </p:nvPr>
        </p:nvSpPr>
        <p:spPr>
          <a:xfrm>
            <a:off x="457200" y="1066800"/>
            <a:ext cx="8229600" cy="4953000"/>
          </a:xfrm>
          <a:noFill/>
          <a:ln/>
        </p:spPr>
        <p:txBody>
          <a:bodyPr lIns="92075" tIns="46038" rIns="92075" bIns="46038"/>
          <a:lstStyle/>
          <a:p>
            <a:pPr algn="just">
              <a:lnSpc>
                <a:spcPct val="90000"/>
              </a:lnSpc>
            </a:pPr>
            <a:r>
              <a:rPr lang="en-GB" sz="2800"/>
              <a:t>Thumb hỗ trợ 4 loại lệnh nạp chứa nhiều giá trị</a:t>
            </a:r>
          </a:p>
          <a:p>
            <a:pPr algn="just">
              <a:lnSpc>
                <a:spcPct val="90000"/>
              </a:lnSpc>
            </a:pPr>
            <a:r>
              <a:rPr lang="en-GB" sz="2800"/>
              <a:t>Hai lệnh (một load và một store) được thiết kế để hỗ trợ chép khối</a:t>
            </a:r>
          </a:p>
          <a:p>
            <a:pPr algn="just">
              <a:lnSpc>
                <a:spcPct val="90000"/>
              </a:lnSpc>
            </a:pPr>
            <a:r>
              <a:rPr lang="en-GB" sz="2800"/>
              <a:t>Hai lệnh còn lại (gọi là PUSH và POP) sử dụng thao tác ngăn xếp, con trỏ ngăn xếp được sử dụng để làm thanh ghi địa chỉ cơ sở</a:t>
            </a:r>
          </a:p>
          <a:p>
            <a:pPr algn="just">
              <a:lnSpc>
                <a:spcPct val="90000"/>
              </a:lnSpc>
            </a:pPr>
            <a:r>
              <a:rPr lang="en-US" sz="2800"/>
              <a:t>Các lệnh load và store nhiều giá trị bao gồm:</a:t>
            </a:r>
          </a:p>
          <a:p>
            <a:pPr lvl="1" algn="just">
              <a:lnSpc>
                <a:spcPct val="90000"/>
              </a:lnSpc>
            </a:pPr>
            <a:r>
              <a:rPr lang="en-US" sz="2400"/>
              <a:t>LDM		Load multiple</a:t>
            </a:r>
          </a:p>
          <a:p>
            <a:pPr lvl="1" algn="just">
              <a:lnSpc>
                <a:spcPct val="90000"/>
              </a:lnSpc>
            </a:pPr>
            <a:r>
              <a:rPr lang="en-US" sz="2400"/>
              <a:t>POP		Pop multiple</a:t>
            </a:r>
          </a:p>
          <a:p>
            <a:pPr lvl="1" algn="just">
              <a:lnSpc>
                <a:spcPct val="90000"/>
              </a:lnSpc>
            </a:pPr>
            <a:r>
              <a:rPr lang="en-US" sz="2400"/>
              <a:t>PUSH		Push multiple</a:t>
            </a:r>
          </a:p>
          <a:p>
            <a:pPr lvl="1" algn="just">
              <a:lnSpc>
                <a:spcPct val="90000"/>
              </a:lnSpc>
            </a:pPr>
            <a:r>
              <a:rPr lang="en-US" sz="2400"/>
              <a:t>STM		Store multiple</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31C8384C-6FC2-46F8-AF07-3544D111CC0B}" type="slidenum">
              <a:rPr lang="en-US"/>
              <a:pPr/>
              <a:t>67</a:t>
            </a:fld>
            <a:endParaRPr lang="en-US"/>
          </a:p>
        </p:txBody>
      </p:sp>
      <p:sp>
        <p:nvSpPr>
          <p:cNvPr id="110594" name="Rectangle 2"/>
          <p:cNvSpPr>
            <a:spLocks noGrp="1" noChangeArrowheads="1"/>
          </p:cNvSpPr>
          <p:nvPr>
            <p:ph type="title"/>
          </p:nvPr>
        </p:nvSpPr>
        <p:spPr bwMode="auto">
          <a:xfrm>
            <a:off x="1066800" y="198438"/>
            <a:ext cx="7620000" cy="639762"/>
          </a:xfrm>
          <a:noFill/>
          <a:ln>
            <a:miter lim="800000"/>
            <a:headEnd/>
            <a:tailEnd/>
          </a:ln>
        </p:spPr>
        <p:txBody>
          <a:bodyPr vert="horz" wrap="square" lIns="91440" tIns="45720" rIns="91440" bIns="45720" numCol="1" anchor="t" anchorCtr="0" compatLnSpc="1">
            <a:prstTxWarp prst="textNoShape">
              <a:avLst/>
            </a:prstTxWarp>
          </a:bodyPr>
          <a:lstStyle/>
          <a:p>
            <a:r>
              <a:rPr lang="en-US"/>
              <a:t>VI XỬ LÝ ARM7TDMI</a:t>
            </a:r>
          </a:p>
        </p:txBody>
      </p:sp>
      <p:sp>
        <p:nvSpPr>
          <p:cNvPr id="110595" name="Rectangle 3"/>
          <p:cNvSpPr>
            <a:spLocks noGrp="1" noChangeArrowheads="1"/>
          </p:cNvSpPr>
          <p:nvPr>
            <p:ph type="body" idx="1"/>
          </p:nvPr>
        </p:nvSpPr>
        <p:spPr>
          <a:xfrm>
            <a:off x="457200" y="2895600"/>
            <a:ext cx="8229600" cy="990600"/>
          </a:xfrm>
        </p:spPr>
        <p:txBody>
          <a:bodyPr/>
          <a:lstStyle/>
          <a:p>
            <a:pPr algn="ctr">
              <a:lnSpc>
                <a:spcPct val="90000"/>
              </a:lnSpc>
              <a:buFontTx/>
              <a:buNone/>
            </a:pPr>
            <a:r>
              <a:rPr lang="en-GB" sz="2800" b="1"/>
              <a:t>So sánh hiệu suất hai tập lệnh</a:t>
            </a:r>
          </a:p>
          <a:p>
            <a:pPr algn="ctr">
              <a:lnSpc>
                <a:spcPct val="90000"/>
              </a:lnSpc>
              <a:buFontTx/>
              <a:buNone/>
            </a:pPr>
            <a:r>
              <a:rPr lang="en-GB" sz="2800" b="1"/>
              <a:t>ARM và THUMB</a:t>
            </a:r>
            <a:endParaRPr lang="en-US" sz="2800"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half" idx="10"/>
          </p:nvPr>
        </p:nvSpPr>
        <p:spPr/>
        <p:txBody>
          <a:bodyPr/>
          <a:lstStyle/>
          <a:p>
            <a:r>
              <a:rPr lang="en-US"/>
              <a:t>www.ptit.edu.vn</a:t>
            </a:r>
          </a:p>
          <a:p>
            <a:r>
              <a:rPr lang="en-US"/>
              <a:t>ĐỀ TÀI: KIT ARM	</a:t>
            </a:r>
          </a:p>
        </p:txBody>
      </p:sp>
      <p:sp>
        <p:nvSpPr>
          <p:cNvPr id="14"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15" name="Slide Number Placeholder 5"/>
          <p:cNvSpPr>
            <a:spLocks noGrp="1"/>
          </p:cNvSpPr>
          <p:nvPr>
            <p:ph type="sldNum" sz="quarter" idx="12"/>
          </p:nvPr>
        </p:nvSpPr>
        <p:spPr/>
        <p:txBody>
          <a:bodyPr/>
          <a:lstStyle/>
          <a:p>
            <a:r>
              <a:rPr lang="en-US"/>
              <a:t>Trang: </a:t>
            </a:r>
            <a:fld id="{825496F0-E062-4B6C-958D-60237B6CAD65}" type="slidenum">
              <a:rPr lang="en-US"/>
              <a:pPr/>
              <a:t>68</a:t>
            </a:fld>
            <a:endParaRPr lang="en-US"/>
          </a:p>
        </p:txBody>
      </p:sp>
      <p:sp>
        <p:nvSpPr>
          <p:cNvPr id="101378" name="Rectangle 2"/>
          <p:cNvSpPr>
            <a:spLocks noGrp="1" noChangeArrowheads="1"/>
          </p:cNvSpPr>
          <p:nvPr>
            <p:ph type="title"/>
          </p:nvPr>
        </p:nvSpPr>
        <p:spPr bwMode="auto">
          <a:xfrm>
            <a:off x="7620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GB" sz="2800"/>
              <a:t>Kích thức chương trình</a:t>
            </a:r>
          </a:p>
        </p:txBody>
      </p:sp>
      <p:sp>
        <p:nvSpPr>
          <p:cNvPr id="101379" name="Rectangle 3"/>
          <p:cNvSpPr>
            <a:spLocks noGrp="1" noChangeArrowheads="1"/>
          </p:cNvSpPr>
          <p:nvPr>
            <p:ph type="body" idx="1"/>
          </p:nvPr>
        </p:nvSpPr>
        <p:spPr>
          <a:xfrm>
            <a:off x="457200" y="914400"/>
            <a:ext cx="8229600" cy="4724400"/>
          </a:xfrm>
        </p:spPr>
        <p:txBody>
          <a:bodyPr/>
          <a:lstStyle/>
          <a:p>
            <a:pPr algn="just"/>
            <a:r>
              <a:rPr lang="en-US" sz="2800"/>
              <a:t>Thông thường một chương trình viết bằng tập lệnh THUMP có kích thước bằng khoảng 65 đến 70%  kích thước của một chương trình tương ứng viết bằng lệnh ARM.</a:t>
            </a:r>
          </a:p>
          <a:p>
            <a:pPr algn="just"/>
            <a:endParaRPr lang="en-GB" sz="2800"/>
          </a:p>
        </p:txBody>
      </p:sp>
      <p:grpSp>
        <p:nvGrpSpPr>
          <p:cNvPr id="101380" name="Group 4"/>
          <p:cNvGrpSpPr>
            <a:grpSpLocks noChangeAspect="1"/>
          </p:cNvGrpSpPr>
          <p:nvPr/>
        </p:nvGrpSpPr>
        <p:grpSpPr bwMode="auto">
          <a:xfrm>
            <a:off x="1219200" y="2743200"/>
            <a:ext cx="7158038" cy="3371850"/>
            <a:chOff x="768" y="1584"/>
            <a:chExt cx="4682" cy="1835"/>
          </a:xfrm>
        </p:grpSpPr>
        <p:sp>
          <p:nvSpPr>
            <p:cNvPr id="101381" name="Rectangle 5"/>
            <p:cNvSpPr>
              <a:spLocks noChangeAspect="1" noChangeArrowheads="1"/>
            </p:cNvSpPr>
            <p:nvPr/>
          </p:nvSpPr>
          <p:spPr bwMode="auto">
            <a:xfrm>
              <a:off x="882" y="1713"/>
              <a:ext cx="144" cy="1631"/>
            </a:xfrm>
            <a:prstGeom prst="rect">
              <a:avLst/>
            </a:prstGeom>
            <a:solidFill>
              <a:schemeClr val="bg1"/>
            </a:solidFill>
            <a:ln w="9525">
              <a:noFill/>
              <a:miter lim="800000"/>
              <a:headEnd/>
              <a:tailEnd/>
            </a:ln>
            <a:effectLst/>
          </p:spPr>
          <p:txBody>
            <a:bodyPr wrap="none" anchor="ctr"/>
            <a:lstStyle/>
            <a:p>
              <a:endParaRPr lang="en-GB"/>
            </a:p>
          </p:txBody>
        </p:sp>
        <p:sp>
          <p:nvSpPr>
            <p:cNvPr id="101382" name="Rectangle 6"/>
            <p:cNvSpPr>
              <a:spLocks noChangeAspect="1" noChangeArrowheads="1"/>
            </p:cNvSpPr>
            <p:nvPr/>
          </p:nvSpPr>
          <p:spPr bwMode="auto">
            <a:xfrm>
              <a:off x="1528" y="3136"/>
              <a:ext cx="353" cy="154"/>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400" b="1">
                  <a:latin typeface="Times" pitchFamily="18" charset="0"/>
                </a:rPr>
                <a:t>65%</a:t>
              </a:r>
            </a:p>
          </p:txBody>
        </p:sp>
        <p:sp>
          <p:nvSpPr>
            <p:cNvPr id="101383" name="Rectangle 7"/>
            <p:cNvSpPr>
              <a:spLocks noChangeAspect="1" noChangeArrowheads="1"/>
            </p:cNvSpPr>
            <p:nvPr/>
          </p:nvSpPr>
          <p:spPr bwMode="auto">
            <a:xfrm>
              <a:off x="4007" y="3136"/>
              <a:ext cx="353" cy="154"/>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400" b="1">
                  <a:latin typeface="Times" pitchFamily="18" charset="0"/>
                </a:rPr>
                <a:t>70%</a:t>
              </a:r>
            </a:p>
          </p:txBody>
        </p:sp>
        <p:sp>
          <p:nvSpPr>
            <p:cNvPr id="101384" name="Rectangle 8"/>
            <p:cNvSpPr>
              <a:spLocks noChangeAspect="1" noChangeArrowheads="1"/>
            </p:cNvSpPr>
            <p:nvPr/>
          </p:nvSpPr>
          <p:spPr bwMode="auto">
            <a:xfrm>
              <a:off x="4887" y="3136"/>
              <a:ext cx="353" cy="154"/>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400" b="1">
                  <a:latin typeface="Times" pitchFamily="18" charset="0"/>
                </a:rPr>
                <a:t>75%</a:t>
              </a:r>
            </a:p>
          </p:txBody>
        </p:sp>
        <p:sp>
          <p:nvSpPr>
            <p:cNvPr id="101385" name="Rectangle 9"/>
            <p:cNvSpPr>
              <a:spLocks noChangeAspect="1" noChangeArrowheads="1"/>
            </p:cNvSpPr>
            <p:nvPr/>
          </p:nvSpPr>
          <p:spPr bwMode="auto">
            <a:xfrm>
              <a:off x="768" y="3121"/>
              <a:ext cx="353" cy="155"/>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400" b="1">
                  <a:latin typeface="Times" pitchFamily="18" charset="0"/>
                </a:rPr>
                <a:t>60%</a:t>
              </a:r>
            </a:p>
          </p:txBody>
        </p:sp>
        <p:pic>
          <p:nvPicPr>
            <p:cNvPr id="101386" name="Picture 10"/>
            <p:cNvPicPr>
              <a:picLocks noChangeAspect="1" noChangeArrowheads="1"/>
            </p:cNvPicPr>
            <p:nvPr/>
          </p:nvPicPr>
          <p:blipFill>
            <a:blip r:embed="rId3"/>
            <a:srcRect/>
            <a:stretch>
              <a:fillRect/>
            </a:stretch>
          </p:blipFill>
          <p:spPr bwMode="auto">
            <a:xfrm>
              <a:off x="850" y="1729"/>
              <a:ext cx="4437" cy="1423"/>
            </a:xfrm>
            <a:prstGeom prst="rect">
              <a:avLst/>
            </a:prstGeom>
            <a:noFill/>
            <a:ln w="9525">
              <a:noFill/>
              <a:miter lim="800000"/>
              <a:headEnd/>
              <a:tailEnd/>
            </a:ln>
            <a:effectLst/>
          </p:spPr>
        </p:pic>
        <p:sp>
          <p:nvSpPr>
            <p:cNvPr id="101387" name="Freeform 11"/>
            <p:cNvSpPr>
              <a:spLocks noChangeAspect="1"/>
            </p:cNvSpPr>
            <p:nvPr/>
          </p:nvSpPr>
          <p:spPr bwMode="auto">
            <a:xfrm>
              <a:off x="834" y="1584"/>
              <a:ext cx="4616" cy="1505"/>
            </a:xfrm>
            <a:custGeom>
              <a:avLst/>
              <a:gdLst/>
              <a:ahLst/>
              <a:cxnLst>
                <a:cxn ang="0">
                  <a:pos x="0" y="0"/>
                </a:cxn>
                <a:cxn ang="0">
                  <a:pos x="0" y="1504"/>
                </a:cxn>
                <a:cxn ang="0">
                  <a:pos x="4615" y="1504"/>
                </a:cxn>
              </a:cxnLst>
              <a:rect l="0" t="0" r="r" b="b"/>
              <a:pathLst>
                <a:path w="4616" h="1505">
                  <a:moveTo>
                    <a:pt x="0" y="0"/>
                  </a:moveTo>
                  <a:lnTo>
                    <a:pt x="0" y="1504"/>
                  </a:lnTo>
                  <a:lnTo>
                    <a:pt x="4615" y="1504"/>
                  </a:lnTo>
                </a:path>
              </a:pathLst>
            </a:custGeom>
            <a:noFill/>
            <a:ln w="25400" cap="rnd" cmpd="sng">
              <a:solidFill>
                <a:schemeClr val="tx1"/>
              </a:solidFill>
              <a:prstDash val="solid"/>
              <a:round/>
              <a:headEnd type="stealth" w="med" len="lg"/>
              <a:tailEnd type="stealth" w="med" len="lg"/>
            </a:ln>
            <a:effectLst/>
          </p:spPr>
          <p:txBody>
            <a:bodyPr/>
            <a:lstStyle/>
            <a:p>
              <a:endParaRPr lang="en-GB"/>
            </a:p>
          </p:txBody>
        </p:sp>
        <p:sp>
          <p:nvSpPr>
            <p:cNvPr id="101388" name="Rectangle 12"/>
            <p:cNvSpPr>
              <a:spLocks noChangeAspect="1" noChangeArrowheads="1"/>
            </p:cNvSpPr>
            <p:nvPr/>
          </p:nvSpPr>
          <p:spPr bwMode="auto">
            <a:xfrm>
              <a:off x="2520" y="3264"/>
              <a:ext cx="1136" cy="155"/>
            </a:xfrm>
            <a:prstGeom prst="rect">
              <a:avLst/>
            </a:prstGeom>
            <a:noFill/>
            <a:ln w="9525">
              <a:noFill/>
              <a:miter lim="800000"/>
              <a:headEnd/>
              <a:tailEnd/>
            </a:ln>
            <a:effectLst/>
          </p:spPr>
          <p:txBody>
            <a:bodyPr wrap="none" lIns="92075" tIns="46038" rIns="92075" bIns="46038">
              <a:spAutoFit/>
            </a:bodyPr>
            <a:lstStyle/>
            <a:p>
              <a:pPr defTabSz="912813" eaLnBrk="0" hangingPunct="0">
                <a:lnSpc>
                  <a:spcPct val="90000"/>
                </a:lnSpc>
              </a:pPr>
              <a:r>
                <a:rPr lang="en-US" sz="1400" b="1">
                  <a:latin typeface="Times" pitchFamily="18" charset="0"/>
                </a:rPr>
                <a:t>% of ARM code size</a:t>
              </a:r>
            </a:p>
          </p:txBody>
        </p:sp>
      </p:gr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A6E15858-52EE-4708-9D93-5F05D7E7F753}" type="slidenum">
              <a:rPr lang="en-US"/>
              <a:pPr/>
              <a:t>69</a:t>
            </a:fld>
            <a:endParaRPr lang="en-US"/>
          </a:p>
        </p:txBody>
      </p:sp>
      <p:sp>
        <p:nvSpPr>
          <p:cNvPr id="103426" name="Rectangle 2"/>
          <p:cNvSpPr>
            <a:spLocks noGrp="1" noChangeArrowheads="1"/>
          </p:cNvSpPr>
          <p:nvPr>
            <p:ph type="title"/>
          </p:nvPr>
        </p:nvSpPr>
        <p:spPr bwMode="auto">
          <a:xfrm>
            <a:off x="6858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GB"/>
              <a:t>Hiệu suất chương trình theo kích thước bộ nhớ</a:t>
            </a:r>
          </a:p>
        </p:txBody>
      </p:sp>
      <p:graphicFrame>
        <p:nvGraphicFramePr>
          <p:cNvPr id="103427" name="Object 3"/>
          <p:cNvGraphicFramePr>
            <a:graphicFrameLocks noChangeAspect="1"/>
          </p:cNvGraphicFramePr>
          <p:nvPr/>
        </p:nvGraphicFramePr>
        <p:xfrm>
          <a:off x="565150" y="1066800"/>
          <a:ext cx="7893050" cy="5029200"/>
        </p:xfrm>
        <a:graphic>
          <a:graphicData uri="http://schemas.openxmlformats.org/presentationml/2006/ole">
            <p:oleObj spid="_x0000_s103427" name="Image Bitmap" r:id="rId4" imgW="8600000" imgH="4401164" progId="PBrush">
              <p:embed/>
            </p:oleObj>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47999141-2B06-4605-9561-070F6D3D1F7D}" type="slidenum">
              <a:rPr lang="en-US"/>
              <a:pPr/>
              <a:t>7</a:t>
            </a:fld>
            <a:endParaRPr lang="en-US"/>
          </a:p>
        </p:txBody>
      </p:sp>
      <p:sp>
        <p:nvSpPr>
          <p:cNvPr id="13315" name="Rectangle 3"/>
          <p:cNvSpPr>
            <a:spLocks noGrp="1" noChangeArrowheads="1"/>
          </p:cNvSpPr>
          <p:nvPr>
            <p:ph type="body" idx="1"/>
          </p:nvPr>
        </p:nvSpPr>
        <p:spPr>
          <a:xfrm>
            <a:off x="457200" y="1066800"/>
            <a:ext cx="8229600" cy="5029200"/>
          </a:xfrm>
        </p:spPr>
        <p:txBody>
          <a:bodyPr/>
          <a:lstStyle/>
          <a:p>
            <a:pPr algn="just"/>
            <a:r>
              <a:rPr lang="en-US"/>
              <a:t>2003, Intel mới bán được chip x86 thứ 1 tỉ. </a:t>
            </a:r>
          </a:p>
          <a:p>
            <a:pPr algn="just"/>
            <a:r>
              <a:rPr lang="en-US"/>
              <a:t>Đối thủ sát sườn của Intel trong thế giới PC là AMD mới cán mốc chip thứ 500 triệu vào năm nay. </a:t>
            </a:r>
          </a:p>
          <a:p>
            <a:pPr algn="just"/>
            <a:r>
              <a:rPr lang="en-US"/>
              <a:t>Trong khi đó, ARM chỉ riêng trong năm 2009, bán được 2,8 tỉ vi xử lý, nghĩa là bán được 90 chip mỗi giây. </a:t>
            </a:r>
          </a:p>
          <a:p>
            <a:pPr algn="just"/>
            <a:r>
              <a:rPr lang="en-US"/>
              <a:t>Tính tổng, có hơn 10 tỉ vi xử lý ARM đã có mặt trong các thiết bị số hiện nay. </a:t>
            </a:r>
          </a:p>
          <a:p>
            <a:pPr algn="just"/>
            <a:endParaRPr lang="en-US" sz="3600"/>
          </a:p>
        </p:txBody>
      </p:sp>
      <p:sp>
        <p:nvSpPr>
          <p:cNvPr id="13320" name="Rectangle 8"/>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GIỚI THIỆU CHUNG VỀ HỌ VI XỬ LÝ ARM</a:t>
            </a:r>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FDC38919-B42A-4189-A417-87C12FDB20C6}" type="slidenum">
              <a:rPr lang="en-US"/>
              <a:pPr/>
              <a:t>70</a:t>
            </a:fld>
            <a:endParaRPr lang="en-US"/>
          </a:p>
        </p:txBody>
      </p:sp>
      <p:sp>
        <p:nvSpPr>
          <p:cNvPr id="105474" name="Rectangle 2"/>
          <p:cNvSpPr>
            <a:spLocks noGrp="1" noChangeArrowheads="1"/>
          </p:cNvSpPr>
          <p:nvPr>
            <p:ph type="body" idx="1"/>
          </p:nvPr>
        </p:nvSpPr>
        <p:spPr>
          <a:xfrm>
            <a:off x="457200" y="1447800"/>
            <a:ext cx="8229600" cy="4495800"/>
          </a:xfrm>
          <a:noFill/>
          <a:ln/>
        </p:spPr>
        <p:txBody>
          <a:bodyPr/>
          <a:lstStyle/>
          <a:p>
            <a:pPr>
              <a:lnSpc>
                <a:spcPct val="90000"/>
              </a:lnSpc>
            </a:pPr>
            <a:r>
              <a:rPr lang="en-GB" sz="2400"/>
              <a:t>Tất cả các lệnh có độ dài 32 bits.</a:t>
            </a:r>
          </a:p>
          <a:p>
            <a:pPr>
              <a:lnSpc>
                <a:spcPct val="90000"/>
              </a:lnSpc>
            </a:pPr>
            <a:r>
              <a:rPr lang="en-GB" sz="2400"/>
              <a:t>Hầu hết các lệnh thực hiện trong một chu kỳ clock</a:t>
            </a:r>
          </a:p>
          <a:p>
            <a:pPr>
              <a:lnSpc>
                <a:spcPct val="90000"/>
              </a:lnSpc>
            </a:pPr>
            <a:r>
              <a:rPr lang="en-GB" sz="2400"/>
              <a:t>Tất cả các lệnh đều thực hiện theo điều kiện</a:t>
            </a:r>
          </a:p>
          <a:p>
            <a:pPr algn="just">
              <a:lnSpc>
                <a:spcPct val="90000"/>
              </a:lnSpc>
            </a:pPr>
            <a:r>
              <a:rPr lang="en-GB" sz="2400"/>
              <a:t>Có cấu trúc nạp/chứa (load/store)</a:t>
            </a:r>
          </a:p>
          <a:p>
            <a:pPr lvl="1">
              <a:lnSpc>
                <a:spcPct val="90000"/>
              </a:lnSpc>
            </a:pPr>
            <a:r>
              <a:rPr lang="en-GB" sz="2000"/>
              <a:t>Các lệnh xử lý dữ liệu chỉ thực hiện trên các thanh ghi</a:t>
            </a:r>
          </a:p>
          <a:p>
            <a:pPr lvl="2">
              <a:lnSpc>
                <a:spcPct val="90000"/>
              </a:lnSpc>
            </a:pPr>
            <a:r>
              <a:rPr lang="en-GB" sz="1800"/>
              <a:t>Có 03 định dạng toán hạng</a:t>
            </a:r>
          </a:p>
          <a:p>
            <a:pPr lvl="2">
              <a:lnSpc>
                <a:spcPct val="90000"/>
              </a:lnSpc>
            </a:pPr>
            <a:r>
              <a:rPr lang="en-GB" sz="1800"/>
              <a:t>Kết hợp giữa ALU và shifter làm tốc độ xử lý bit cao</a:t>
            </a:r>
          </a:p>
          <a:p>
            <a:pPr lvl="1">
              <a:lnSpc>
                <a:spcPct val="90000"/>
              </a:lnSpc>
            </a:pPr>
            <a:r>
              <a:rPr lang="en-GB" sz="2000"/>
              <a:t>Có các lệnh truy xuất bộ nhớ mạnh với các chế độ địa chỉ chỉ số tự động (auto-indexing addressing modes )</a:t>
            </a:r>
          </a:p>
          <a:p>
            <a:pPr lvl="1">
              <a:lnSpc>
                <a:spcPct val="90000"/>
              </a:lnSpc>
            </a:pPr>
            <a:r>
              <a:rPr lang="en-GB" sz="2000"/>
              <a:t>Xử lý các dữ liệu 32 bit ,16 bit và 8 bit  </a:t>
            </a:r>
          </a:p>
          <a:p>
            <a:pPr lvl="1">
              <a:lnSpc>
                <a:spcPct val="90000"/>
              </a:lnSpc>
            </a:pPr>
            <a:r>
              <a:rPr lang="en-GB" sz="2000"/>
              <a:t>Các lệnh nạp và chứa nhiều giá trị trên các thanh ghi mềm dẻo. </a:t>
            </a:r>
          </a:p>
        </p:txBody>
      </p:sp>
      <p:sp>
        <p:nvSpPr>
          <p:cNvPr id="105475" name="Rectangle 3"/>
          <p:cNvSpPr>
            <a:spLocks noGrp="1" noChangeArrowheads="1"/>
          </p:cNvSpPr>
          <p:nvPr>
            <p:ph type="title"/>
          </p:nvPr>
        </p:nvSpPr>
        <p:spPr bwMode="auto">
          <a:xfrm>
            <a:off x="1447800" y="76200"/>
            <a:ext cx="6400800" cy="762000"/>
          </a:xfrm>
          <a:noFill/>
          <a:ln>
            <a:miter lim="800000"/>
            <a:headEnd/>
            <a:tailEnd/>
          </a:ln>
        </p:spPr>
        <p:txBody>
          <a:bodyPr vert="horz" wrap="square" lIns="91440" tIns="45720" rIns="91440" bIns="45720" numCol="1" anchor="ctr" anchorCtr="0" compatLnSpc="1">
            <a:prstTxWarp prst="textNoShape">
              <a:avLst/>
            </a:prstTxWarp>
          </a:bodyPr>
          <a:lstStyle/>
          <a:p>
            <a:r>
              <a:rPr lang="en-US" sz="2000"/>
              <a:t>Lợi điểm của tập lệnh ARM</a:t>
            </a:r>
            <a:br>
              <a:rPr lang="en-US" sz="2000"/>
            </a:br>
            <a:r>
              <a:rPr lang="en-US" sz="2000"/>
              <a:t>Arm Instruction Set Advantages</a:t>
            </a:r>
            <a:endParaRPr lang="en-GB" sz="2000"/>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B32B8ADD-B5BE-44D4-9C4F-51EF3ADAB3C0}" type="slidenum">
              <a:rPr lang="en-US"/>
              <a:pPr/>
              <a:t>71</a:t>
            </a:fld>
            <a:endParaRPr lang="en-US"/>
          </a:p>
        </p:txBody>
      </p:sp>
      <p:sp>
        <p:nvSpPr>
          <p:cNvPr id="107522" name="Rectangle 2"/>
          <p:cNvSpPr>
            <a:spLocks noGrp="1" noChangeArrowheads="1"/>
          </p:cNvSpPr>
          <p:nvPr>
            <p:ph type="body" idx="1"/>
          </p:nvPr>
        </p:nvSpPr>
        <p:spPr>
          <a:xfrm>
            <a:off x="381000" y="1295400"/>
            <a:ext cx="8229600" cy="4724400"/>
          </a:xfrm>
          <a:noFill/>
          <a:ln/>
        </p:spPr>
        <p:txBody>
          <a:bodyPr/>
          <a:lstStyle/>
          <a:p>
            <a:pPr algn="just">
              <a:lnSpc>
                <a:spcPct val="90000"/>
              </a:lnSpc>
            </a:pPr>
            <a:r>
              <a:rPr lang="en-GB" sz="2400" b="1"/>
              <a:t>Tất cả các lệnh đều 16 bits để cải thiện độ dài chương trình trên cấu trúc 32-bit</a:t>
            </a:r>
          </a:p>
          <a:p>
            <a:pPr>
              <a:lnSpc>
                <a:spcPct val="90000"/>
              </a:lnSpc>
            </a:pPr>
            <a:r>
              <a:rPr lang="en-GB" sz="2400" b="1"/>
              <a:t>Cấu trúc Thumb vẫn sử dụng một lõi 32-bit với:</a:t>
            </a:r>
          </a:p>
          <a:p>
            <a:pPr lvl="1">
              <a:lnSpc>
                <a:spcPct val="90000"/>
              </a:lnSpc>
            </a:pPr>
            <a:r>
              <a:rPr lang="en-GB" sz="2000"/>
              <a:t>Không gian địa chỉ 32-bit</a:t>
            </a:r>
          </a:p>
          <a:p>
            <a:pPr lvl="1">
              <a:lnSpc>
                <a:spcPct val="90000"/>
              </a:lnSpc>
            </a:pPr>
            <a:r>
              <a:rPr lang="en-GB" sz="2000"/>
              <a:t>Các thanh ghi 32-bit</a:t>
            </a:r>
          </a:p>
          <a:p>
            <a:pPr lvl="1">
              <a:lnSpc>
                <a:spcPct val="90000"/>
              </a:lnSpc>
            </a:pPr>
            <a:r>
              <a:rPr lang="en-GB" sz="2000"/>
              <a:t>ALU và bộ dịch 32-bit </a:t>
            </a:r>
          </a:p>
          <a:p>
            <a:pPr lvl="1">
              <a:lnSpc>
                <a:spcPct val="90000"/>
              </a:lnSpc>
            </a:pPr>
            <a:r>
              <a:rPr lang="en-GB" sz="2000"/>
              <a:t>Các lệnh truyền bộ nhớ 32-bit</a:t>
            </a:r>
          </a:p>
          <a:p>
            <a:pPr>
              <a:lnSpc>
                <a:spcPct val="90000"/>
              </a:lnSpc>
            </a:pPr>
            <a:r>
              <a:rPr lang="en-GB" sz="2400" b="1"/>
              <a:t>Cho phép .... </a:t>
            </a:r>
          </a:p>
          <a:p>
            <a:pPr lvl="1">
              <a:lnSpc>
                <a:spcPct val="90000"/>
              </a:lnSpc>
            </a:pPr>
            <a:r>
              <a:rPr lang="en-GB" sz="2000"/>
              <a:t>Khoảng chuyển điều khiển rẽ nhánh dài (Long branch range)</a:t>
            </a:r>
          </a:p>
          <a:p>
            <a:pPr lvl="1">
              <a:lnSpc>
                <a:spcPct val="90000"/>
              </a:lnSpc>
            </a:pPr>
            <a:r>
              <a:rPr lang="en-GB" sz="2000"/>
              <a:t>Các thao tác số học mạnh (Powerful arithmetic operations)</a:t>
            </a:r>
          </a:p>
          <a:p>
            <a:pPr lvl="1">
              <a:lnSpc>
                <a:spcPct val="90000"/>
              </a:lnSpc>
            </a:pPr>
            <a:r>
              <a:rPr lang="en-GB" sz="2000"/>
              <a:t>Không gian địa chỉ lớn (Large address space )</a:t>
            </a:r>
          </a:p>
          <a:p>
            <a:pPr lvl="1">
              <a:lnSpc>
                <a:spcPct val="90000"/>
              </a:lnSpc>
              <a:spcBef>
                <a:spcPts val="500"/>
              </a:spcBef>
              <a:spcAft>
                <a:spcPts val="500"/>
              </a:spcAft>
              <a:buFont typeface="Symbol" pitchFamily="18" charset="2"/>
              <a:buChar char="·"/>
            </a:pPr>
            <a:endParaRPr lang="en-GB" sz="2000"/>
          </a:p>
        </p:txBody>
      </p:sp>
      <p:sp>
        <p:nvSpPr>
          <p:cNvPr id="107523" name="Rectangle 3"/>
          <p:cNvSpPr>
            <a:spLocks noGrp="1" noChangeArrowheads="1"/>
          </p:cNvSpPr>
          <p:nvPr>
            <p:ph type="title"/>
          </p:nvPr>
        </p:nvSpPr>
        <p:spPr bwMode="auto">
          <a:xfrm>
            <a:off x="1219200" y="152400"/>
            <a:ext cx="6400800" cy="762000"/>
          </a:xfrm>
          <a:noFill/>
          <a:ln>
            <a:miter lim="800000"/>
            <a:headEnd/>
            <a:tailEnd/>
          </a:ln>
        </p:spPr>
        <p:txBody>
          <a:bodyPr vert="horz" wrap="square" lIns="91440" tIns="45720" rIns="91440" bIns="45720" numCol="1" anchor="ctr" anchorCtr="0" compatLnSpc="1">
            <a:prstTxWarp prst="textNoShape">
              <a:avLst/>
            </a:prstTxWarp>
          </a:bodyPr>
          <a:lstStyle/>
          <a:p>
            <a:r>
              <a:rPr lang="en-US" sz="2000"/>
              <a:t>Các lợi điểm của tập lệnh THUMP</a:t>
            </a:r>
            <a:br>
              <a:rPr lang="en-US" sz="2000"/>
            </a:br>
            <a:r>
              <a:rPr lang="en-US" sz="2000"/>
              <a:t>Thumb Instruction Set Advantages</a:t>
            </a:r>
            <a:endParaRPr lang="en-GB" sz="200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7196C486-7541-4974-AB45-268757A47DB4}" type="slidenum">
              <a:rPr lang="en-US"/>
              <a:pPr/>
              <a:t>72</a:t>
            </a:fld>
            <a:endParaRPr lang="en-US"/>
          </a:p>
        </p:txBody>
      </p:sp>
      <p:sp>
        <p:nvSpPr>
          <p:cNvPr id="164866" name="Rectangle 2"/>
          <p:cNvSpPr>
            <a:spLocks noGrp="1" noChangeArrowheads="1"/>
          </p:cNvSpPr>
          <p:nvPr>
            <p:ph type="title"/>
          </p:nvPr>
        </p:nvSpPr>
        <p:spPr bwMode="auto">
          <a:xfrm>
            <a:off x="762000" y="198438"/>
            <a:ext cx="8229600" cy="563562"/>
          </a:xfrm>
          <a:noFill/>
          <a:ln>
            <a:miter lim="800000"/>
            <a:headEnd/>
            <a:tailEnd/>
          </a:ln>
        </p:spPr>
        <p:txBody>
          <a:bodyPr vert="horz" wrap="square" lIns="91440" tIns="45720" rIns="91440" bIns="45720" numCol="1" anchor="t" anchorCtr="0" compatLnSpc="1">
            <a:prstTxWarp prst="textNoShape">
              <a:avLst/>
            </a:prstTxWarp>
          </a:bodyPr>
          <a:lstStyle/>
          <a:p>
            <a:r>
              <a:rPr lang="en-US" sz="2800" dirty="0" smtClean="0"/>
              <a:t>NỘI DUNG CHƯƠNG 2</a:t>
            </a:r>
            <a:endParaRPr lang="en-US" sz="2800" dirty="0"/>
          </a:p>
        </p:txBody>
      </p:sp>
      <p:sp>
        <p:nvSpPr>
          <p:cNvPr id="164867" name="Rectangle 3"/>
          <p:cNvSpPr>
            <a:spLocks noGrp="1" noChangeArrowheads="1"/>
          </p:cNvSpPr>
          <p:nvPr>
            <p:ph type="body" idx="1"/>
          </p:nvPr>
        </p:nvSpPr>
        <p:spPr>
          <a:xfrm>
            <a:off x="609600" y="1752600"/>
            <a:ext cx="7772400" cy="2971800"/>
          </a:xfrm>
        </p:spPr>
        <p:txBody>
          <a:bodyPr/>
          <a:lstStyle/>
          <a:p>
            <a:r>
              <a:rPr lang="en-US" sz="2800" b="1"/>
              <a:t>PHẦN 1:  GIỚI THIỆU HỌ VI XỬ LÝ ARM</a:t>
            </a:r>
          </a:p>
          <a:p>
            <a:r>
              <a:rPr lang="en-US" sz="2800" b="1"/>
              <a:t>PHẦN 2: VI XỬ LÝ ARM7TDMI</a:t>
            </a:r>
          </a:p>
          <a:p>
            <a:r>
              <a:rPr lang="en-US" sz="2800" b="1">
                <a:solidFill>
                  <a:srgbClr val="FF3300"/>
                </a:solidFill>
              </a:rPr>
              <a:t>PHẦN 3: VI ĐIỀU KHIỂN AT91SAM7S256</a:t>
            </a:r>
          </a:p>
          <a:p>
            <a:r>
              <a:rPr lang="en-US" sz="2800" b="1"/>
              <a:t>PHẦN 4: PHẦN CỨNG KIT AT91SAM7S256</a:t>
            </a:r>
          </a:p>
          <a:p>
            <a:r>
              <a:rPr lang="en-US" sz="2800" b="1"/>
              <a:t>PHẦN 5: CÁC CHƯƠNG TRÌNH MẪU</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62F9884C-24E7-4358-B23D-17CEC55B3E73}" type="slidenum">
              <a:rPr lang="en-US"/>
              <a:pPr/>
              <a:t>73</a:t>
            </a:fld>
            <a:endParaRPr lang="en-US"/>
          </a:p>
        </p:txBody>
      </p:sp>
      <p:sp>
        <p:nvSpPr>
          <p:cNvPr id="153602" name="Rectangle 2"/>
          <p:cNvSpPr>
            <a:spLocks noGrp="1" noChangeArrowheads="1"/>
          </p:cNvSpPr>
          <p:nvPr>
            <p:ph type="title"/>
          </p:nvPr>
        </p:nvSpPr>
        <p:spPr bwMode="auto">
          <a:xfrm>
            <a:off x="1371600" y="76200"/>
            <a:ext cx="7010400" cy="762000"/>
          </a:xfrm>
          <a:noFill/>
          <a:ln>
            <a:miter lim="800000"/>
            <a:headEnd/>
            <a:tailEnd/>
          </a:ln>
        </p:spPr>
        <p:txBody>
          <a:bodyPr vert="horz" wrap="square" lIns="91440" tIns="45720" rIns="91440" bIns="45720" numCol="1" anchor="t" anchorCtr="0" compatLnSpc="1">
            <a:prstTxWarp prst="textNoShape">
              <a:avLst/>
            </a:prstTxWarp>
          </a:bodyPr>
          <a:lstStyle/>
          <a:p>
            <a:r>
              <a:rPr lang="de-DE"/>
              <a:t>ATMEL Flash based</a:t>
            </a:r>
            <a:br>
              <a:rPr lang="de-DE"/>
            </a:br>
            <a:r>
              <a:rPr lang="de-DE"/>
              <a:t> 32-bit Microcontrollers </a:t>
            </a:r>
            <a:r>
              <a:rPr lang="de-DE" sz="2000"/>
              <a:t>AT91SAM7</a:t>
            </a:r>
            <a:endParaRPr lang="en-US" sz="2000"/>
          </a:p>
        </p:txBody>
      </p:sp>
      <p:sp>
        <p:nvSpPr>
          <p:cNvPr id="153603" name="Rectangle 3"/>
          <p:cNvSpPr>
            <a:spLocks noGrp="1" noChangeArrowheads="1"/>
          </p:cNvSpPr>
          <p:nvPr>
            <p:ph type="body" idx="1"/>
          </p:nvPr>
        </p:nvSpPr>
        <p:spPr>
          <a:xfrm>
            <a:off x="457200" y="2819400"/>
            <a:ext cx="8229600" cy="1219200"/>
          </a:xfrm>
        </p:spPr>
        <p:txBody>
          <a:bodyPr/>
          <a:lstStyle/>
          <a:p>
            <a:pPr algn="ctr">
              <a:buFontTx/>
              <a:buNone/>
            </a:pPr>
            <a:r>
              <a:rPr lang="de-DE" sz="3600" b="1"/>
              <a:t>Bộ vi điều khiển 32 bit với lõi ARM7TDMI</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F27D1015-6B87-4532-ACC9-F5D1E8A49D2D}" type="slidenum">
              <a:rPr lang="en-US"/>
              <a:pPr/>
              <a:t>74</a:t>
            </a:fld>
            <a:endParaRPr lang="en-US"/>
          </a:p>
        </p:txBody>
      </p:sp>
      <p:sp>
        <p:nvSpPr>
          <p:cNvPr id="113666" name="Rectangle 2"/>
          <p:cNvSpPr>
            <a:spLocks noGrp="1" noChangeArrowheads="1"/>
          </p:cNvSpPr>
          <p:nvPr>
            <p:ph type="title"/>
          </p:nvPr>
        </p:nvSpPr>
        <p:spPr bwMode="auto">
          <a:xfrm>
            <a:off x="838200" y="152400"/>
            <a:ext cx="8229600" cy="639763"/>
          </a:xfrm>
          <a:noFill/>
          <a:ln>
            <a:miter lim="800000"/>
            <a:headEnd/>
            <a:tailEnd/>
          </a:ln>
        </p:spPr>
        <p:txBody>
          <a:bodyPr vert="horz" wrap="square" lIns="91440" tIns="45720" rIns="91440" bIns="45720" numCol="1" anchor="t" anchorCtr="0" compatLnSpc="1">
            <a:prstTxWarp prst="textNoShape">
              <a:avLst/>
            </a:prstTxWarp>
          </a:bodyPr>
          <a:lstStyle/>
          <a:p>
            <a:r>
              <a:rPr lang="en-US" sz="2000"/>
              <a:t>Chiến lược sản phẩm ARM của Atmel</a:t>
            </a:r>
            <a:br>
              <a:rPr lang="en-US" sz="2000"/>
            </a:br>
            <a:r>
              <a:rPr lang="en-US" sz="2000"/>
              <a:t>ARM - Product Strategy</a:t>
            </a:r>
          </a:p>
        </p:txBody>
      </p:sp>
      <p:sp>
        <p:nvSpPr>
          <p:cNvPr id="113667" name="Rectangle 3"/>
          <p:cNvSpPr>
            <a:spLocks noGrp="1" noChangeArrowheads="1"/>
          </p:cNvSpPr>
          <p:nvPr>
            <p:ph type="body" idx="1"/>
          </p:nvPr>
        </p:nvSpPr>
        <p:spPr>
          <a:xfrm>
            <a:off x="457200" y="914400"/>
            <a:ext cx="8229600" cy="5257800"/>
          </a:xfrm>
        </p:spPr>
        <p:txBody>
          <a:bodyPr/>
          <a:lstStyle/>
          <a:p>
            <a:pPr algn="just">
              <a:lnSpc>
                <a:spcPct val="80000"/>
              </a:lnSpc>
            </a:pPr>
            <a:r>
              <a:rPr lang="en-US" sz="2400"/>
              <a:t>Cấc trúc vi xử lý hiệu suất cao</a:t>
            </a:r>
          </a:p>
          <a:p>
            <a:pPr lvl="1" algn="just">
              <a:lnSpc>
                <a:spcPct val="80000"/>
              </a:lnSpc>
            </a:pPr>
            <a:r>
              <a:rPr lang="en-US" sz="2000"/>
              <a:t>Ngoại vi DMA, bus đa tầng, Bộ nhớ phân bố, EBI kép</a:t>
            </a:r>
          </a:p>
          <a:p>
            <a:pPr algn="just">
              <a:lnSpc>
                <a:spcPct val="80000"/>
              </a:lnSpc>
            </a:pPr>
            <a:r>
              <a:rPr lang="en-US" sz="2400"/>
              <a:t>Dẫn đầu trong việc đổi mới sản phẩm tích hợp</a:t>
            </a:r>
          </a:p>
          <a:p>
            <a:pPr lvl="1" algn="just">
              <a:lnSpc>
                <a:spcPct val="80000"/>
              </a:lnSpc>
            </a:pPr>
            <a:r>
              <a:rPr lang="en-US" sz="2000"/>
              <a:t>Có bộ vi điều khiển lõi ARM với bộ nhớ Flash đầu tiên (SAM7S)</a:t>
            </a:r>
          </a:p>
          <a:p>
            <a:pPr lvl="1" algn="just">
              <a:lnSpc>
                <a:spcPct val="80000"/>
              </a:lnSpc>
            </a:pPr>
            <a:r>
              <a:rPr lang="en-US" sz="2000"/>
              <a:t>ARM7 Flash MCU hỗ trợ Ethernet và phần cứng mã hoá đầu tiên (SAM7XC)</a:t>
            </a:r>
          </a:p>
          <a:p>
            <a:pPr lvl="1" algn="just">
              <a:lnSpc>
                <a:spcPct val="80000"/>
              </a:lnSpc>
            </a:pPr>
            <a:r>
              <a:rPr lang="en-US" sz="2000"/>
              <a:t>ARM7 MCU với nhiều giao tiếp mở rộng chuẩn đầu tiên (SAM7SE)</a:t>
            </a:r>
          </a:p>
          <a:p>
            <a:pPr lvl="1" algn="just">
              <a:lnSpc>
                <a:spcPct val="80000"/>
              </a:lnSpc>
            </a:pPr>
            <a:r>
              <a:rPr lang="en-US" sz="2000"/>
              <a:t>ARM9 MCU có bandwidth 41.6 Gbps (SAM9263)</a:t>
            </a:r>
          </a:p>
          <a:p>
            <a:pPr lvl="1" algn="just">
              <a:lnSpc>
                <a:spcPct val="80000"/>
              </a:lnSpc>
            </a:pPr>
            <a:r>
              <a:rPr lang="en-US" sz="2000"/>
              <a:t>Monolithic ARM9 Flash MCU đầu tiên (SAM9XE)</a:t>
            </a:r>
          </a:p>
          <a:p>
            <a:pPr lvl="1" algn="just">
              <a:lnSpc>
                <a:spcPct val="80000"/>
              </a:lnSpc>
            </a:pPr>
            <a:r>
              <a:rPr lang="en-US" sz="2000"/>
              <a:t>Sản phẩm tiêu thụ công suất thấp (SAM7L)</a:t>
            </a:r>
          </a:p>
          <a:p>
            <a:pPr algn="just">
              <a:lnSpc>
                <a:spcPct val="80000"/>
              </a:lnSpc>
            </a:pPr>
            <a:r>
              <a:rPr lang="en-US" sz="2400"/>
              <a:t>Chuyển đổi dễ dàng trong các ứng dụng từ các vi điều khiển ARM7 tới ARM9 tới ARM11</a:t>
            </a:r>
          </a:p>
          <a:p>
            <a:pPr lvl="1" algn="just">
              <a:lnSpc>
                <a:spcPct val="80000"/>
              </a:lnSpc>
            </a:pPr>
            <a:r>
              <a:rPr lang="en-US" sz="2000"/>
              <a:t>Tập lệnh tương thích thế hệ sau cho thế hệ trước</a:t>
            </a:r>
          </a:p>
          <a:p>
            <a:pPr lvl="1" algn="just">
              <a:lnSpc>
                <a:spcPct val="80000"/>
              </a:lnSpc>
            </a:pPr>
            <a:r>
              <a:rPr lang="en-US" sz="2000"/>
              <a:t>Ngoại vi tương thích - Peripheral upwards compatible</a:t>
            </a:r>
          </a:p>
          <a:p>
            <a:pPr lvl="1" algn="just">
              <a:lnSpc>
                <a:spcPct val="80000"/>
              </a:lnSpc>
            </a:pPr>
            <a:r>
              <a:rPr lang="en-US" sz="2000"/>
              <a:t>Nhất quán các công cụ phát triển - Identical development tools</a:t>
            </a:r>
          </a:p>
          <a:p>
            <a:pPr lvl="2" algn="just">
              <a:lnSpc>
                <a:spcPct val="80000"/>
              </a:lnSpc>
            </a:pPr>
            <a:endParaRPr lang="en-US" sz="180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1AB5DF4B-E34B-43AF-B133-904E1949FD45}" type="slidenum">
              <a:rPr lang="en-US"/>
              <a:pPr/>
              <a:t>75</a:t>
            </a:fld>
            <a:endParaRPr lang="en-US"/>
          </a:p>
        </p:txBody>
      </p:sp>
      <p:sp>
        <p:nvSpPr>
          <p:cNvPr id="114690" name="Rectangle 2"/>
          <p:cNvSpPr>
            <a:spLocks noGrp="1" noChangeArrowheads="1"/>
          </p:cNvSpPr>
          <p:nvPr>
            <p:ph type="title"/>
          </p:nvPr>
        </p:nvSpPr>
        <p:spPr bwMode="auto">
          <a:xfrm>
            <a:off x="685800" y="122238"/>
            <a:ext cx="8229600" cy="639762"/>
          </a:xfrm>
          <a:noFill/>
          <a:ln>
            <a:miter lim="800000"/>
            <a:headEnd/>
            <a:tailEnd/>
          </a:ln>
        </p:spPr>
        <p:txBody>
          <a:bodyPr vert="horz" wrap="square" lIns="91440" tIns="45720" rIns="91440" bIns="45720" numCol="1" anchor="t" anchorCtr="0" compatLnSpc="1">
            <a:prstTxWarp prst="textNoShape">
              <a:avLst/>
            </a:prstTxWarp>
          </a:bodyPr>
          <a:lstStyle/>
          <a:p>
            <a:r>
              <a:rPr lang="en-US" sz="2000"/>
              <a:t>Hỗ trợ cao cho các ứng dụng</a:t>
            </a:r>
            <a:br>
              <a:rPr lang="en-US" sz="2000"/>
            </a:br>
            <a:r>
              <a:rPr lang="en-US" sz="2000"/>
              <a:t>Only </a:t>
            </a:r>
            <a:r>
              <a:rPr lang="en-US" sz="2000">
                <a:solidFill>
                  <a:srgbClr val="FF3300"/>
                </a:solidFill>
              </a:rPr>
              <a:t>available performance </a:t>
            </a:r>
            <a:r>
              <a:rPr lang="en-US" sz="2000">
                <a:solidFill>
                  <a:schemeClr val="tx1"/>
                </a:solidFill>
              </a:rPr>
              <a:t>c</a:t>
            </a:r>
            <a:r>
              <a:rPr lang="en-US" sz="2000"/>
              <a:t>ounts</a:t>
            </a:r>
          </a:p>
        </p:txBody>
      </p:sp>
      <p:sp>
        <p:nvSpPr>
          <p:cNvPr id="114691" name="Rectangle 3"/>
          <p:cNvSpPr>
            <a:spLocks noGrp="1" noChangeArrowheads="1"/>
          </p:cNvSpPr>
          <p:nvPr>
            <p:ph type="body" idx="1"/>
          </p:nvPr>
        </p:nvSpPr>
        <p:spPr>
          <a:xfrm>
            <a:off x="228600" y="1447800"/>
            <a:ext cx="8686800" cy="4114800"/>
          </a:xfrm>
        </p:spPr>
        <p:txBody>
          <a:bodyPr/>
          <a:lstStyle/>
          <a:p>
            <a:pPr algn="just"/>
            <a:r>
              <a:rPr lang="en-US" sz="2400"/>
              <a:t>Hệ thống hoá khả năng cạnh tranh bằng các hỗ trợ sản sàng cho các ứng dụng hệ thống nhúng.</a:t>
            </a:r>
          </a:p>
          <a:p>
            <a:pPr algn="just"/>
            <a:endParaRPr lang="en-US" sz="2400"/>
          </a:p>
          <a:p>
            <a:pPr algn="just"/>
            <a:r>
              <a:rPr lang="en-US" sz="2400"/>
              <a:t>Hỗ trợ nhiều ngoại vi truyền số liệu cho các hệ thống nhúng như UART, SPI, I2S, …</a:t>
            </a:r>
          </a:p>
          <a:p>
            <a:pPr algn="just"/>
            <a:endParaRPr lang="en-US" sz="2400"/>
          </a:p>
          <a:p>
            <a:pPr algn="just"/>
            <a:r>
              <a:rPr lang="en-US" sz="2400"/>
              <a:t>Hỗ trợ ngoại vi DMA (peripheral DMA Controller– PDC)</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Date Placeholder 2"/>
          <p:cNvSpPr>
            <a:spLocks noGrp="1"/>
          </p:cNvSpPr>
          <p:nvPr>
            <p:ph type="dt" sz="half" idx="10"/>
          </p:nvPr>
        </p:nvSpPr>
        <p:spPr/>
        <p:txBody>
          <a:bodyPr/>
          <a:lstStyle/>
          <a:p>
            <a:r>
              <a:rPr lang="en-US"/>
              <a:t>www.ptit.edu.vn</a:t>
            </a:r>
          </a:p>
          <a:p>
            <a:r>
              <a:rPr lang="en-US"/>
              <a:t>ĐỀ TÀI: KIT ARM	</a:t>
            </a:r>
          </a:p>
        </p:txBody>
      </p:sp>
      <p:sp>
        <p:nvSpPr>
          <p:cNvPr id="99" name="Footer Placeholder 3"/>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100" name="Slide Number Placeholder 4"/>
          <p:cNvSpPr>
            <a:spLocks noGrp="1"/>
          </p:cNvSpPr>
          <p:nvPr>
            <p:ph type="sldNum" sz="quarter" idx="12"/>
          </p:nvPr>
        </p:nvSpPr>
        <p:spPr/>
        <p:txBody>
          <a:bodyPr/>
          <a:lstStyle/>
          <a:p>
            <a:r>
              <a:rPr lang="en-US"/>
              <a:t>Trang: </a:t>
            </a:r>
            <a:fld id="{69AD5965-DFB3-4610-BD72-94C358648BD0}" type="slidenum">
              <a:rPr lang="en-US"/>
              <a:pPr/>
              <a:t>76</a:t>
            </a:fld>
            <a:endParaRPr lang="en-US"/>
          </a:p>
        </p:txBody>
      </p:sp>
      <p:sp>
        <p:nvSpPr>
          <p:cNvPr id="115714" name="Rectangle 2"/>
          <p:cNvSpPr>
            <a:spLocks noChangeArrowheads="1"/>
          </p:cNvSpPr>
          <p:nvPr/>
        </p:nvSpPr>
        <p:spPr bwMode="auto">
          <a:xfrm>
            <a:off x="914400" y="968375"/>
            <a:ext cx="7239000" cy="4799013"/>
          </a:xfrm>
          <a:prstGeom prst="rect">
            <a:avLst/>
          </a:prstGeom>
          <a:gradFill rotWithShape="0">
            <a:gsLst>
              <a:gs pos="0">
                <a:srgbClr val="008000"/>
              </a:gs>
              <a:gs pos="100000">
                <a:srgbClr val="FFFF99"/>
              </a:gs>
            </a:gsLst>
            <a:lin ang="2700000" scaled="1"/>
          </a:gradFill>
          <a:ln w="12700">
            <a:solidFill>
              <a:schemeClr val="tx1"/>
            </a:solidFill>
            <a:miter lim="800000"/>
            <a:headEnd/>
            <a:tailEnd/>
          </a:ln>
          <a:effectLst/>
        </p:spPr>
        <p:txBody>
          <a:bodyPr wrap="none" lIns="92070" tIns="46035" rIns="92070" bIns="46035" anchor="ctr"/>
          <a:lstStyle/>
          <a:p>
            <a:pPr algn="ctr" defTabSz="762000"/>
            <a:endParaRPr lang="sv-SE" sz="2000"/>
          </a:p>
        </p:txBody>
      </p:sp>
      <p:sp>
        <p:nvSpPr>
          <p:cNvPr id="115715" name="Text Box 3"/>
          <p:cNvSpPr txBox="1">
            <a:spLocks noChangeArrowheads="1"/>
          </p:cNvSpPr>
          <p:nvPr/>
        </p:nvSpPr>
        <p:spPr bwMode="auto">
          <a:xfrm>
            <a:off x="2286000" y="4381500"/>
            <a:ext cx="452438" cy="244475"/>
          </a:xfrm>
          <a:prstGeom prst="rect">
            <a:avLst/>
          </a:prstGeom>
          <a:noFill/>
          <a:ln w="9525">
            <a:noFill/>
            <a:miter lim="800000"/>
            <a:headEnd/>
            <a:tailEnd/>
          </a:ln>
          <a:effectLst/>
        </p:spPr>
        <p:txBody>
          <a:bodyPr wrap="none" lIns="91435" tIns="45718" rIns="91435" bIns="45718">
            <a:spAutoFit/>
          </a:bodyPr>
          <a:lstStyle/>
          <a:p>
            <a:r>
              <a:rPr lang="en-US" sz="1000" b="1"/>
              <a:t>APB</a:t>
            </a:r>
            <a:endParaRPr lang="en-US" sz="1600">
              <a:latin typeface="Times New Roman" pitchFamily="18" charset="0"/>
            </a:endParaRPr>
          </a:p>
        </p:txBody>
      </p:sp>
      <p:sp>
        <p:nvSpPr>
          <p:cNvPr id="115716" name="Text Box 4"/>
          <p:cNvSpPr txBox="1">
            <a:spLocks noChangeArrowheads="1"/>
          </p:cNvSpPr>
          <p:nvPr/>
        </p:nvSpPr>
        <p:spPr bwMode="auto">
          <a:xfrm>
            <a:off x="3733800" y="4113213"/>
            <a:ext cx="184150" cy="336550"/>
          </a:xfrm>
          <a:prstGeom prst="rect">
            <a:avLst/>
          </a:prstGeom>
          <a:noFill/>
          <a:ln w="50800">
            <a:noFill/>
            <a:miter lim="800000"/>
            <a:headEnd/>
            <a:tailEnd/>
          </a:ln>
          <a:effectLst/>
        </p:spPr>
        <p:txBody>
          <a:bodyPr wrap="none" lIns="91435" tIns="45718" rIns="91435" bIns="45718" anchor="ctr">
            <a:spAutoFit/>
          </a:bodyPr>
          <a:lstStyle/>
          <a:p>
            <a:pPr algn="ctr"/>
            <a:endParaRPr lang="sv-SE" sz="1600">
              <a:latin typeface="Times New Roman" pitchFamily="18" charset="0"/>
            </a:endParaRPr>
          </a:p>
        </p:txBody>
      </p:sp>
      <p:sp>
        <p:nvSpPr>
          <p:cNvPr id="115717" name="Rectangle 5"/>
          <p:cNvSpPr>
            <a:spLocks noChangeArrowheads="1"/>
          </p:cNvSpPr>
          <p:nvPr/>
        </p:nvSpPr>
        <p:spPr bwMode="auto">
          <a:xfrm>
            <a:off x="3048000" y="1406525"/>
            <a:ext cx="1219200" cy="1906588"/>
          </a:xfrm>
          <a:prstGeom prst="rect">
            <a:avLst/>
          </a:prstGeom>
          <a:solidFill>
            <a:srgbClr val="99CC00"/>
          </a:solidFill>
          <a:ln w="12700">
            <a:solidFill>
              <a:schemeClr val="tx1"/>
            </a:solidFill>
            <a:miter lim="800000"/>
            <a:headEnd/>
            <a:tailEnd/>
          </a:ln>
          <a:effectLst/>
        </p:spPr>
        <p:txBody>
          <a:bodyPr wrap="none" lIns="92070" tIns="46035" rIns="92070" bIns="46035" anchor="ctr"/>
          <a:lstStyle/>
          <a:p>
            <a:pPr algn="ctr" defTabSz="762000"/>
            <a:endParaRPr lang="fr-FR" sz="1600"/>
          </a:p>
        </p:txBody>
      </p:sp>
      <p:sp>
        <p:nvSpPr>
          <p:cNvPr id="115718" name="Rectangle 6"/>
          <p:cNvSpPr>
            <a:spLocks noChangeArrowheads="1"/>
          </p:cNvSpPr>
          <p:nvPr/>
        </p:nvSpPr>
        <p:spPr bwMode="auto">
          <a:xfrm>
            <a:off x="3124200" y="1463675"/>
            <a:ext cx="400050" cy="3048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ICE</a:t>
            </a:r>
          </a:p>
        </p:txBody>
      </p:sp>
      <p:sp>
        <p:nvSpPr>
          <p:cNvPr id="115719" name="Line 7"/>
          <p:cNvSpPr>
            <a:spLocks noChangeShapeType="1"/>
          </p:cNvSpPr>
          <p:nvPr/>
        </p:nvSpPr>
        <p:spPr bwMode="auto">
          <a:xfrm flipV="1">
            <a:off x="3352800" y="3313113"/>
            <a:ext cx="0" cy="274637"/>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20" name="Rectangle 8"/>
          <p:cNvSpPr>
            <a:spLocks noChangeArrowheads="1"/>
          </p:cNvSpPr>
          <p:nvPr/>
        </p:nvSpPr>
        <p:spPr bwMode="auto">
          <a:xfrm>
            <a:off x="3808413" y="4170363"/>
            <a:ext cx="1520825" cy="304800"/>
          </a:xfrm>
          <a:prstGeom prst="rect">
            <a:avLst/>
          </a:prstGeom>
          <a:solidFill>
            <a:srgbClr val="800080"/>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AMBA Bridge</a:t>
            </a:r>
            <a:endParaRPr lang="en-US" sz="1200" b="1">
              <a:solidFill>
                <a:schemeClr val="bg1"/>
              </a:solidFill>
            </a:endParaRPr>
          </a:p>
        </p:txBody>
      </p:sp>
      <p:sp>
        <p:nvSpPr>
          <p:cNvPr id="115721" name="Rectangle 9"/>
          <p:cNvSpPr>
            <a:spLocks noGrp="1" noChangeArrowheads="1"/>
          </p:cNvSpPr>
          <p:nvPr>
            <p:ph type="title"/>
          </p:nvPr>
        </p:nvSpPr>
        <p:spPr bwMode="auto">
          <a:xfrm>
            <a:off x="1122363" y="76200"/>
            <a:ext cx="7488237" cy="725488"/>
          </a:xfrm>
          <a:noFill/>
          <a:ln>
            <a:miter lim="800000"/>
            <a:headEnd/>
            <a:tailEnd/>
          </a:ln>
        </p:spPr>
        <p:txBody>
          <a:bodyPr vert="horz" wrap="square" lIns="91440" tIns="45720" rIns="91440" bIns="45720" numCol="1" anchor="t" anchorCtr="0" compatLnSpc="1">
            <a:prstTxWarp prst="textNoShape">
              <a:avLst/>
            </a:prstTxWarp>
          </a:bodyPr>
          <a:lstStyle/>
          <a:p>
            <a:r>
              <a:rPr lang="sv-SE"/>
              <a:t>Sơ đồ khối SAM7S</a:t>
            </a:r>
          </a:p>
        </p:txBody>
      </p:sp>
      <p:sp>
        <p:nvSpPr>
          <p:cNvPr id="115722" name="Text Box 10"/>
          <p:cNvSpPr txBox="1">
            <a:spLocks noChangeArrowheads="1"/>
          </p:cNvSpPr>
          <p:nvPr/>
        </p:nvSpPr>
        <p:spPr bwMode="auto">
          <a:xfrm>
            <a:off x="914400" y="1071563"/>
            <a:ext cx="2049463" cy="238125"/>
          </a:xfrm>
          <a:prstGeom prst="rect">
            <a:avLst/>
          </a:prstGeom>
          <a:noFill/>
          <a:ln w="12700">
            <a:noFill/>
            <a:miter lim="800000"/>
            <a:headEnd/>
            <a:tailEnd/>
          </a:ln>
          <a:effectLst/>
        </p:spPr>
        <p:txBody>
          <a:bodyPr lIns="82796" tIns="39598" rIns="82796" bIns="39598">
            <a:spAutoFit/>
          </a:bodyPr>
          <a:lstStyle/>
          <a:p>
            <a:pPr algn="ctr">
              <a:lnSpc>
                <a:spcPct val="65000"/>
              </a:lnSpc>
              <a:spcBef>
                <a:spcPct val="50000"/>
              </a:spcBef>
            </a:pPr>
            <a:r>
              <a:rPr lang="en-US" sz="1600" b="1">
                <a:solidFill>
                  <a:schemeClr val="bg1"/>
                </a:solidFill>
              </a:rPr>
              <a:t>AT91SAM7S</a:t>
            </a:r>
          </a:p>
        </p:txBody>
      </p:sp>
      <p:sp>
        <p:nvSpPr>
          <p:cNvPr id="115723" name="Text Box 11"/>
          <p:cNvSpPr txBox="1">
            <a:spLocks noChangeArrowheads="1"/>
          </p:cNvSpPr>
          <p:nvPr/>
        </p:nvSpPr>
        <p:spPr bwMode="auto">
          <a:xfrm>
            <a:off x="3048000" y="1958975"/>
            <a:ext cx="1295400" cy="196850"/>
          </a:xfrm>
          <a:prstGeom prst="rect">
            <a:avLst/>
          </a:prstGeom>
          <a:noFill/>
          <a:ln w="12700">
            <a:noFill/>
            <a:miter lim="800000"/>
            <a:headEnd/>
            <a:tailEnd/>
          </a:ln>
          <a:effectLst/>
        </p:spPr>
        <p:txBody>
          <a:bodyPr lIns="82796" tIns="39598" rIns="82796" bIns="39598">
            <a:spAutoFit/>
          </a:bodyPr>
          <a:lstStyle/>
          <a:p>
            <a:pPr algn="ctr">
              <a:lnSpc>
                <a:spcPct val="65000"/>
              </a:lnSpc>
              <a:spcBef>
                <a:spcPct val="50000"/>
              </a:spcBef>
            </a:pPr>
            <a:r>
              <a:rPr lang="en-US" sz="1200" b="1"/>
              <a:t>ARM7TDMI</a:t>
            </a:r>
          </a:p>
        </p:txBody>
      </p:sp>
      <p:sp>
        <p:nvSpPr>
          <p:cNvPr id="115724" name="Rectangle 12"/>
          <p:cNvSpPr>
            <a:spLocks noChangeArrowheads="1"/>
          </p:cNvSpPr>
          <p:nvPr/>
        </p:nvSpPr>
        <p:spPr bwMode="auto">
          <a:xfrm>
            <a:off x="3200400" y="914400"/>
            <a:ext cx="117475" cy="131763"/>
          </a:xfrm>
          <a:prstGeom prst="rect">
            <a:avLst/>
          </a:prstGeom>
          <a:solidFill>
            <a:srgbClr val="CCCCFF"/>
          </a:solidFill>
          <a:ln w="12700">
            <a:solidFill>
              <a:schemeClr val="tx1"/>
            </a:solidFill>
            <a:miter lim="800000"/>
            <a:headEnd/>
            <a:tailEnd/>
          </a:ln>
          <a:effectLst/>
        </p:spPr>
        <p:txBody>
          <a:bodyPr wrap="none" anchor="ctr"/>
          <a:lstStyle/>
          <a:p>
            <a:endParaRPr lang="en-GB"/>
          </a:p>
        </p:txBody>
      </p:sp>
      <p:sp>
        <p:nvSpPr>
          <p:cNvPr id="115725" name="Rectangle 13"/>
          <p:cNvSpPr>
            <a:spLocks noChangeArrowheads="1"/>
          </p:cNvSpPr>
          <p:nvPr/>
        </p:nvSpPr>
        <p:spPr bwMode="auto">
          <a:xfrm>
            <a:off x="1047750" y="3263900"/>
            <a:ext cx="1438275" cy="533400"/>
          </a:xfrm>
          <a:prstGeom prst="rect">
            <a:avLst/>
          </a:prstGeom>
          <a:solidFill>
            <a:srgbClr val="E6D092"/>
          </a:solidFill>
          <a:ln w="12700">
            <a:solidFill>
              <a:schemeClr val="tx1"/>
            </a:solidFill>
            <a:miter lim="800000"/>
            <a:headEnd/>
            <a:tailEnd/>
          </a:ln>
          <a:effectLst/>
        </p:spPr>
        <p:txBody>
          <a:bodyPr wrap="none" lIns="82800" tIns="39600" rIns="82800" bIns="39600" anchor="ctr"/>
          <a:lstStyle/>
          <a:p>
            <a:endParaRPr lang="en-GB"/>
          </a:p>
        </p:txBody>
      </p:sp>
      <p:sp>
        <p:nvSpPr>
          <p:cNvPr id="115726" name="Rectangle 14"/>
          <p:cNvSpPr>
            <a:spLocks noChangeArrowheads="1"/>
          </p:cNvSpPr>
          <p:nvPr/>
        </p:nvSpPr>
        <p:spPr bwMode="auto">
          <a:xfrm>
            <a:off x="1028700" y="1397000"/>
            <a:ext cx="1457325" cy="987425"/>
          </a:xfrm>
          <a:prstGeom prst="rect">
            <a:avLst/>
          </a:prstGeom>
          <a:solidFill>
            <a:srgbClr val="E6D092"/>
          </a:solidFill>
          <a:ln w="12700">
            <a:solidFill>
              <a:schemeClr val="tx1"/>
            </a:solidFill>
            <a:miter lim="800000"/>
            <a:headEnd/>
            <a:tailEnd/>
          </a:ln>
          <a:effectLst/>
        </p:spPr>
        <p:txBody>
          <a:bodyPr wrap="none" lIns="82800" tIns="39600" rIns="82800" bIns="39600" anchor="ctr"/>
          <a:lstStyle/>
          <a:p>
            <a:endParaRPr lang="en-GB"/>
          </a:p>
        </p:txBody>
      </p:sp>
      <p:sp>
        <p:nvSpPr>
          <p:cNvPr id="115727" name="Rectangle 15"/>
          <p:cNvSpPr>
            <a:spLocks noChangeArrowheads="1"/>
          </p:cNvSpPr>
          <p:nvPr/>
        </p:nvSpPr>
        <p:spPr bwMode="auto">
          <a:xfrm>
            <a:off x="1038225" y="2436813"/>
            <a:ext cx="1447800" cy="744537"/>
          </a:xfrm>
          <a:prstGeom prst="rect">
            <a:avLst/>
          </a:prstGeom>
          <a:solidFill>
            <a:srgbClr val="FF7575"/>
          </a:solidFill>
          <a:ln w="12700">
            <a:solidFill>
              <a:schemeClr val="tx1"/>
            </a:solidFill>
            <a:miter lim="800000"/>
            <a:headEnd/>
            <a:tailEnd/>
          </a:ln>
          <a:effectLst/>
        </p:spPr>
        <p:txBody>
          <a:bodyPr wrap="none" lIns="82800" tIns="39600" rIns="82800" bIns="39600" anchor="ctr"/>
          <a:lstStyle/>
          <a:p>
            <a:endParaRPr lang="en-GB"/>
          </a:p>
        </p:txBody>
      </p:sp>
      <p:sp>
        <p:nvSpPr>
          <p:cNvPr id="115728" name="Rectangle 16"/>
          <p:cNvSpPr>
            <a:spLocks noChangeArrowheads="1"/>
          </p:cNvSpPr>
          <p:nvPr/>
        </p:nvSpPr>
        <p:spPr bwMode="auto">
          <a:xfrm>
            <a:off x="1800225" y="2159000"/>
            <a:ext cx="609600" cy="153988"/>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PIT</a:t>
            </a:r>
            <a:endParaRPr lang="en-US" sz="1600"/>
          </a:p>
        </p:txBody>
      </p:sp>
      <p:sp>
        <p:nvSpPr>
          <p:cNvPr id="115729" name="Rectangle 17"/>
          <p:cNvSpPr>
            <a:spLocks noChangeArrowheads="1"/>
          </p:cNvSpPr>
          <p:nvPr/>
        </p:nvSpPr>
        <p:spPr bwMode="auto">
          <a:xfrm>
            <a:off x="1123950" y="1492250"/>
            <a:ext cx="609600" cy="3810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Main</a:t>
            </a:r>
            <a:br>
              <a:rPr lang="en-US" sz="1000" b="1">
                <a:solidFill>
                  <a:schemeClr val="bg1"/>
                </a:solidFill>
              </a:rPr>
            </a:br>
            <a:r>
              <a:rPr lang="en-US" sz="1000" b="1">
                <a:solidFill>
                  <a:schemeClr val="bg1"/>
                </a:solidFill>
              </a:rPr>
              <a:t>OSC</a:t>
            </a:r>
            <a:endParaRPr lang="en-US" sz="1600"/>
          </a:p>
        </p:txBody>
      </p:sp>
      <p:sp>
        <p:nvSpPr>
          <p:cNvPr id="115730" name="Rectangle 18"/>
          <p:cNvSpPr>
            <a:spLocks noChangeArrowheads="1"/>
          </p:cNvSpPr>
          <p:nvPr/>
        </p:nvSpPr>
        <p:spPr bwMode="auto">
          <a:xfrm>
            <a:off x="1800225" y="1492250"/>
            <a:ext cx="609600" cy="1524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PLL</a:t>
            </a:r>
            <a:endParaRPr lang="en-US" sz="1600"/>
          </a:p>
        </p:txBody>
      </p:sp>
      <p:sp>
        <p:nvSpPr>
          <p:cNvPr id="115731" name="Rectangle 19"/>
          <p:cNvSpPr>
            <a:spLocks noChangeArrowheads="1"/>
          </p:cNvSpPr>
          <p:nvPr/>
        </p:nvSpPr>
        <p:spPr bwMode="auto">
          <a:xfrm>
            <a:off x="1114425" y="1930400"/>
            <a:ext cx="609600" cy="17145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PMC</a:t>
            </a:r>
            <a:endParaRPr lang="en-US" sz="1600"/>
          </a:p>
        </p:txBody>
      </p:sp>
      <p:sp>
        <p:nvSpPr>
          <p:cNvPr id="115732" name="Rectangle 20"/>
          <p:cNvSpPr>
            <a:spLocks noChangeArrowheads="1"/>
          </p:cNvSpPr>
          <p:nvPr/>
        </p:nvSpPr>
        <p:spPr bwMode="auto">
          <a:xfrm>
            <a:off x="1800225" y="1930400"/>
            <a:ext cx="609600" cy="1524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WDT</a:t>
            </a:r>
            <a:endParaRPr lang="en-US" sz="1600"/>
          </a:p>
        </p:txBody>
      </p:sp>
      <p:sp>
        <p:nvSpPr>
          <p:cNvPr id="115733" name="Rectangle 21"/>
          <p:cNvSpPr>
            <a:spLocks noChangeArrowheads="1"/>
          </p:cNvSpPr>
          <p:nvPr/>
        </p:nvSpPr>
        <p:spPr bwMode="auto">
          <a:xfrm>
            <a:off x="873125" y="1617663"/>
            <a:ext cx="117475" cy="117475"/>
          </a:xfrm>
          <a:prstGeom prst="rect">
            <a:avLst/>
          </a:prstGeom>
          <a:solidFill>
            <a:srgbClr val="CCCCFF"/>
          </a:solidFill>
          <a:ln w="12700">
            <a:solidFill>
              <a:schemeClr val="tx1"/>
            </a:solidFill>
            <a:miter lim="800000"/>
            <a:headEnd/>
            <a:tailEnd/>
          </a:ln>
          <a:effectLst/>
        </p:spPr>
        <p:txBody>
          <a:bodyPr wrap="none" anchor="ctr"/>
          <a:lstStyle/>
          <a:p>
            <a:endParaRPr lang="en-GB"/>
          </a:p>
        </p:txBody>
      </p:sp>
      <p:sp>
        <p:nvSpPr>
          <p:cNvPr id="115734" name="Line 22"/>
          <p:cNvSpPr>
            <a:spLocks noChangeShapeType="1"/>
          </p:cNvSpPr>
          <p:nvPr/>
        </p:nvSpPr>
        <p:spPr bwMode="auto">
          <a:xfrm>
            <a:off x="2895600" y="1406525"/>
            <a:ext cx="0" cy="3219450"/>
          </a:xfrm>
          <a:prstGeom prst="line">
            <a:avLst/>
          </a:prstGeom>
          <a:noFill/>
          <a:ln w="38100">
            <a:solidFill>
              <a:schemeClr val="tx1"/>
            </a:solidFill>
            <a:round/>
            <a:headEnd/>
            <a:tailEnd/>
          </a:ln>
          <a:effectLst/>
        </p:spPr>
        <p:txBody>
          <a:bodyPr wrap="none" lIns="82800" tIns="39600" rIns="82800" bIns="39600" anchor="ctr"/>
          <a:lstStyle/>
          <a:p>
            <a:endParaRPr lang="en-GB"/>
          </a:p>
        </p:txBody>
      </p:sp>
      <p:sp>
        <p:nvSpPr>
          <p:cNvPr id="115735" name="Line 23"/>
          <p:cNvSpPr>
            <a:spLocks noChangeShapeType="1"/>
          </p:cNvSpPr>
          <p:nvPr/>
        </p:nvSpPr>
        <p:spPr bwMode="auto">
          <a:xfrm flipH="1" flipV="1">
            <a:off x="2486025" y="1682750"/>
            <a:ext cx="381000" cy="0"/>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36" name="Line 24"/>
          <p:cNvSpPr>
            <a:spLocks noChangeShapeType="1"/>
          </p:cNvSpPr>
          <p:nvPr/>
        </p:nvSpPr>
        <p:spPr bwMode="auto">
          <a:xfrm flipH="1" flipV="1">
            <a:off x="2486025" y="2008188"/>
            <a:ext cx="381000" cy="0"/>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37" name="Line 25"/>
          <p:cNvSpPr>
            <a:spLocks noChangeShapeType="1"/>
          </p:cNvSpPr>
          <p:nvPr/>
        </p:nvSpPr>
        <p:spPr bwMode="auto">
          <a:xfrm flipH="1" flipV="1">
            <a:off x="2495550" y="2235200"/>
            <a:ext cx="381000" cy="0"/>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38" name="Line 26"/>
          <p:cNvSpPr>
            <a:spLocks noChangeShapeType="1"/>
          </p:cNvSpPr>
          <p:nvPr/>
        </p:nvSpPr>
        <p:spPr bwMode="auto">
          <a:xfrm flipH="1" flipV="1">
            <a:off x="2514600" y="3425825"/>
            <a:ext cx="381000" cy="0"/>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39" name="Line 27"/>
          <p:cNvSpPr>
            <a:spLocks noChangeShapeType="1"/>
          </p:cNvSpPr>
          <p:nvPr/>
        </p:nvSpPr>
        <p:spPr bwMode="auto">
          <a:xfrm flipH="1" flipV="1">
            <a:off x="2514600" y="3711575"/>
            <a:ext cx="381000" cy="0"/>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40" name="Rectangle 28"/>
          <p:cNvSpPr>
            <a:spLocks noChangeArrowheads="1"/>
          </p:cNvSpPr>
          <p:nvPr/>
        </p:nvSpPr>
        <p:spPr bwMode="auto">
          <a:xfrm>
            <a:off x="876300" y="3440113"/>
            <a:ext cx="117475" cy="119062"/>
          </a:xfrm>
          <a:prstGeom prst="rect">
            <a:avLst/>
          </a:prstGeom>
          <a:solidFill>
            <a:srgbClr val="CCCCFF"/>
          </a:solidFill>
          <a:ln w="12700">
            <a:solidFill>
              <a:schemeClr val="tx1"/>
            </a:solidFill>
            <a:miter lim="800000"/>
            <a:headEnd/>
            <a:tailEnd/>
          </a:ln>
          <a:effectLst/>
        </p:spPr>
        <p:txBody>
          <a:bodyPr wrap="none" anchor="ctr"/>
          <a:lstStyle/>
          <a:p>
            <a:endParaRPr lang="en-GB"/>
          </a:p>
        </p:txBody>
      </p:sp>
      <p:sp>
        <p:nvSpPr>
          <p:cNvPr id="115741" name="Line 29"/>
          <p:cNvSpPr>
            <a:spLocks noChangeShapeType="1"/>
          </p:cNvSpPr>
          <p:nvPr/>
        </p:nvSpPr>
        <p:spPr bwMode="auto">
          <a:xfrm>
            <a:off x="4572000" y="4475163"/>
            <a:ext cx="0" cy="150812"/>
          </a:xfrm>
          <a:prstGeom prst="line">
            <a:avLst/>
          </a:prstGeom>
          <a:noFill/>
          <a:ln w="38100">
            <a:solidFill>
              <a:schemeClr val="tx1"/>
            </a:solidFill>
            <a:round/>
            <a:headEnd/>
            <a:tailEnd/>
          </a:ln>
          <a:effectLst/>
        </p:spPr>
        <p:txBody>
          <a:bodyPr wrap="none" lIns="82800" tIns="39600" rIns="82800" bIns="39600" anchor="ctr"/>
          <a:lstStyle/>
          <a:p>
            <a:endParaRPr lang="en-GB"/>
          </a:p>
        </p:txBody>
      </p:sp>
      <p:sp>
        <p:nvSpPr>
          <p:cNvPr id="115742" name="Rectangle 30"/>
          <p:cNvSpPr>
            <a:spLocks noChangeArrowheads="1"/>
          </p:cNvSpPr>
          <p:nvPr/>
        </p:nvSpPr>
        <p:spPr bwMode="auto">
          <a:xfrm>
            <a:off x="3048000" y="3587750"/>
            <a:ext cx="4953000" cy="304800"/>
          </a:xfrm>
          <a:prstGeom prst="rect">
            <a:avLst/>
          </a:prstGeom>
          <a:solidFill>
            <a:srgbClr val="800080"/>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Memory Controller</a:t>
            </a:r>
            <a:endParaRPr lang="en-US" sz="1200" b="1">
              <a:solidFill>
                <a:schemeClr val="bg1"/>
              </a:solidFill>
            </a:endParaRPr>
          </a:p>
        </p:txBody>
      </p:sp>
      <p:sp>
        <p:nvSpPr>
          <p:cNvPr id="115743" name="Line 31"/>
          <p:cNvSpPr>
            <a:spLocks noChangeShapeType="1"/>
          </p:cNvSpPr>
          <p:nvPr/>
        </p:nvSpPr>
        <p:spPr bwMode="auto">
          <a:xfrm flipV="1">
            <a:off x="3962400" y="3313113"/>
            <a:ext cx="0" cy="274637"/>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44" name="Line 32"/>
          <p:cNvSpPr>
            <a:spLocks noChangeShapeType="1"/>
          </p:cNvSpPr>
          <p:nvPr/>
        </p:nvSpPr>
        <p:spPr bwMode="auto">
          <a:xfrm flipV="1">
            <a:off x="4800600" y="3313113"/>
            <a:ext cx="0" cy="274637"/>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45" name="Line 33"/>
          <p:cNvSpPr>
            <a:spLocks noChangeShapeType="1"/>
          </p:cNvSpPr>
          <p:nvPr/>
        </p:nvSpPr>
        <p:spPr bwMode="auto">
          <a:xfrm flipV="1">
            <a:off x="5638800" y="3313113"/>
            <a:ext cx="0" cy="274637"/>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46" name="Line 34"/>
          <p:cNvSpPr>
            <a:spLocks noChangeShapeType="1"/>
          </p:cNvSpPr>
          <p:nvPr/>
        </p:nvSpPr>
        <p:spPr bwMode="auto">
          <a:xfrm flipV="1">
            <a:off x="6477000" y="3313113"/>
            <a:ext cx="0" cy="274637"/>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47" name="Line 35"/>
          <p:cNvSpPr>
            <a:spLocks noChangeShapeType="1"/>
          </p:cNvSpPr>
          <p:nvPr/>
        </p:nvSpPr>
        <p:spPr bwMode="auto">
          <a:xfrm flipV="1">
            <a:off x="4570413" y="3884613"/>
            <a:ext cx="0" cy="274637"/>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48" name="Line 36"/>
          <p:cNvSpPr>
            <a:spLocks noChangeShapeType="1"/>
          </p:cNvSpPr>
          <p:nvPr/>
        </p:nvSpPr>
        <p:spPr bwMode="auto">
          <a:xfrm flipV="1">
            <a:off x="6399213" y="3873500"/>
            <a:ext cx="0" cy="277813"/>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49" name="Rectangle 37"/>
          <p:cNvSpPr>
            <a:spLocks noChangeArrowheads="1"/>
          </p:cNvSpPr>
          <p:nvPr/>
        </p:nvSpPr>
        <p:spPr bwMode="auto">
          <a:xfrm>
            <a:off x="3076575" y="1169988"/>
            <a:ext cx="457200" cy="150812"/>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JTAG</a:t>
            </a:r>
            <a:endParaRPr lang="en-US" sz="1600"/>
          </a:p>
        </p:txBody>
      </p:sp>
      <p:sp>
        <p:nvSpPr>
          <p:cNvPr id="115750" name="Line 38"/>
          <p:cNvSpPr>
            <a:spLocks noChangeShapeType="1"/>
          </p:cNvSpPr>
          <p:nvPr/>
        </p:nvSpPr>
        <p:spPr bwMode="auto">
          <a:xfrm flipH="1" flipV="1">
            <a:off x="2495550" y="2598738"/>
            <a:ext cx="381000" cy="0"/>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51" name="Rectangle 39"/>
          <p:cNvSpPr>
            <a:spLocks noChangeArrowheads="1"/>
          </p:cNvSpPr>
          <p:nvPr/>
        </p:nvSpPr>
        <p:spPr bwMode="auto">
          <a:xfrm>
            <a:off x="4419600" y="2568575"/>
            <a:ext cx="733425" cy="744538"/>
          </a:xfrm>
          <a:prstGeom prst="rect">
            <a:avLst/>
          </a:prstGeom>
          <a:solidFill>
            <a:srgbClr val="FFCC00"/>
          </a:solidFill>
          <a:ln w="12700">
            <a:solidFill>
              <a:schemeClr val="tx1"/>
            </a:solidFill>
            <a:miter lim="800000"/>
            <a:headEnd/>
            <a:tailEnd/>
          </a:ln>
          <a:effectLst/>
        </p:spPr>
        <p:txBody>
          <a:bodyPr wrap="none" lIns="92070" tIns="46035" rIns="92070" bIns="46035" anchor="ctr"/>
          <a:lstStyle/>
          <a:p>
            <a:pPr algn="ctr" defTabSz="762000"/>
            <a:r>
              <a:rPr lang="en-US" sz="1200" b="1"/>
              <a:t>SRAM</a:t>
            </a:r>
          </a:p>
          <a:p>
            <a:pPr algn="ctr" defTabSz="762000"/>
            <a:r>
              <a:rPr lang="en-US" sz="1000" b="1"/>
              <a:t>8K-64KB</a:t>
            </a:r>
            <a:endParaRPr lang="en-US" sz="700" b="1"/>
          </a:p>
        </p:txBody>
      </p:sp>
      <p:sp>
        <p:nvSpPr>
          <p:cNvPr id="115752" name="Rectangle 40"/>
          <p:cNvSpPr>
            <a:spLocks noChangeArrowheads="1"/>
          </p:cNvSpPr>
          <p:nvPr/>
        </p:nvSpPr>
        <p:spPr bwMode="auto">
          <a:xfrm>
            <a:off x="5257800" y="2568575"/>
            <a:ext cx="733425" cy="744538"/>
          </a:xfrm>
          <a:prstGeom prst="rect">
            <a:avLst/>
          </a:prstGeom>
          <a:solidFill>
            <a:srgbClr val="FFCC00"/>
          </a:solidFill>
          <a:ln w="12700">
            <a:solidFill>
              <a:schemeClr val="tx1"/>
            </a:solidFill>
            <a:miter lim="800000"/>
            <a:headEnd/>
            <a:tailEnd/>
          </a:ln>
          <a:effectLst/>
        </p:spPr>
        <p:txBody>
          <a:bodyPr wrap="none" lIns="92070" tIns="46035" rIns="92070" bIns="46035" anchor="ctr"/>
          <a:lstStyle/>
          <a:p>
            <a:pPr algn="ctr" defTabSz="762000"/>
            <a:r>
              <a:rPr lang="en-US" sz="1200" b="1"/>
              <a:t>Flash</a:t>
            </a:r>
          </a:p>
          <a:p>
            <a:pPr algn="ctr" defTabSz="762000"/>
            <a:r>
              <a:rPr lang="en-US" sz="1000" b="1"/>
              <a:t>32K-512KB</a:t>
            </a:r>
            <a:endParaRPr lang="en-US" sz="700" b="1"/>
          </a:p>
        </p:txBody>
      </p:sp>
      <p:sp>
        <p:nvSpPr>
          <p:cNvPr id="115753" name="Rectangle 41"/>
          <p:cNvSpPr>
            <a:spLocks noChangeArrowheads="1"/>
          </p:cNvSpPr>
          <p:nvPr/>
        </p:nvSpPr>
        <p:spPr bwMode="auto">
          <a:xfrm>
            <a:off x="6124575" y="2568575"/>
            <a:ext cx="733425" cy="744538"/>
          </a:xfrm>
          <a:prstGeom prst="rect">
            <a:avLst/>
          </a:prstGeom>
          <a:solidFill>
            <a:srgbClr val="FFCC00"/>
          </a:solidFill>
          <a:ln w="12700">
            <a:solidFill>
              <a:schemeClr val="tx1"/>
            </a:solidFill>
            <a:miter lim="800000"/>
            <a:headEnd/>
            <a:tailEnd/>
          </a:ln>
          <a:effectLst/>
        </p:spPr>
        <p:txBody>
          <a:bodyPr wrap="none" lIns="92070" tIns="46035" rIns="92070" bIns="46035"/>
          <a:lstStyle/>
          <a:p>
            <a:pPr algn="ctr" defTabSz="762000"/>
            <a:r>
              <a:rPr lang="en-US" sz="1200" b="1"/>
              <a:t>ROM</a:t>
            </a:r>
          </a:p>
          <a:p>
            <a:pPr algn="ctr" defTabSz="762000"/>
            <a:r>
              <a:rPr lang="en-US" sz="1000" b="1"/>
              <a:t>8KB</a:t>
            </a:r>
            <a:endParaRPr lang="en-US" sz="700" b="1"/>
          </a:p>
        </p:txBody>
      </p:sp>
      <p:sp>
        <p:nvSpPr>
          <p:cNvPr id="115754" name="Rectangle 42"/>
          <p:cNvSpPr>
            <a:spLocks noChangeArrowheads="1"/>
          </p:cNvSpPr>
          <p:nvPr/>
        </p:nvSpPr>
        <p:spPr bwMode="auto">
          <a:xfrm>
            <a:off x="6121400" y="3178175"/>
            <a:ext cx="736600" cy="153988"/>
          </a:xfrm>
          <a:prstGeom prst="rect">
            <a:avLst/>
          </a:prstGeom>
          <a:solidFill>
            <a:schemeClr val="accent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SAM-BA</a:t>
            </a:r>
          </a:p>
        </p:txBody>
      </p:sp>
      <p:sp>
        <p:nvSpPr>
          <p:cNvPr id="115755" name="Rectangle 43"/>
          <p:cNvSpPr>
            <a:spLocks noChangeArrowheads="1"/>
          </p:cNvSpPr>
          <p:nvPr/>
        </p:nvSpPr>
        <p:spPr bwMode="auto">
          <a:xfrm>
            <a:off x="6121400" y="3027363"/>
            <a:ext cx="736600" cy="150812"/>
          </a:xfrm>
          <a:prstGeom prst="rect">
            <a:avLst/>
          </a:prstGeom>
          <a:solidFill>
            <a:schemeClr val="accent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FFPI</a:t>
            </a:r>
          </a:p>
        </p:txBody>
      </p:sp>
      <p:sp>
        <p:nvSpPr>
          <p:cNvPr id="115756" name="Line 44"/>
          <p:cNvSpPr>
            <a:spLocks noChangeShapeType="1"/>
          </p:cNvSpPr>
          <p:nvPr/>
        </p:nvSpPr>
        <p:spPr bwMode="auto">
          <a:xfrm>
            <a:off x="6419850" y="4475163"/>
            <a:ext cx="0" cy="150812"/>
          </a:xfrm>
          <a:prstGeom prst="line">
            <a:avLst/>
          </a:prstGeom>
          <a:noFill/>
          <a:ln w="38100">
            <a:solidFill>
              <a:schemeClr val="tx1"/>
            </a:solidFill>
            <a:round/>
            <a:headEnd/>
            <a:tailEnd/>
          </a:ln>
          <a:effectLst/>
        </p:spPr>
        <p:txBody>
          <a:bodyPr wrap="none" lIns="82800" tIns="39600" rIns="82800" bIns="39600" anchor="ctr"/>
          <a:lstStyle/>
          <a:p>
            <a:endParaRPr lang="en-GB"/>
          </a:p>
        </p:txBody>
      </p:sp>
      <p:sp>
        <p:nvSpPr>
          <p:cNvPr id="115757" name="Rectangle 45"/>
          <p:cNvSpPr>
            <a:spLocks noChangeArrowheads="1"/>
          </p:cNvSpPr>
          <p:nvPr/>
        </p:nvSpPr>
        <p:spPr bwMode="auto">
          <a:xfrm>
            <a:off x="5637213" y="4170363"/>
            <a:ext cx="1520825" cy="315912"/>
          </a:xfrm>
          <a:prstGeom prst="rect">
            <a:avLst/>
          </a:prstGeom>
          <a:solidFill>
            <a:srgbClr val="800080"/>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Peripheral DMA</a:t>
            </a:r>
          </a:p>
          <a:p>
            <a:pPr algn="ctr" defTabSz="762000"/>
            <a:r>
              <a:rPr lang="en-US" sz="1000" b="1">
                <a:solidFill>
                  <a:schemeClr val="bg1"/>
                </a:solidFill>
              </a:rPr>
              <a:t>controller</a:t>
            </a:r>
            <a:endParaRPr lang="en-US" sz="1200" b="1">
              <a:solidFill>
                <a:schemeClr val="bg1"/>
              </a:solidFill>
            </a:endParaRPr>
          </a:p>
        </p:txBody>
      </p:sp>
      <p:sp>
        <p:nvSpPr>
          <p:cNvPr id="115758" name="Rectangle 46"/>
          <p:cNvSpPr>
            <a:spLocks noChangeArrowheads="1"/>
          </p:cNvSpPr>
          <p:nvPr/>
        </p:nvSpPr>
        <p:spPr bwMode="auto">
          <a:xfrm>
            <a:off x="1117600" y="2159000"/>
            <a:ext cx="609600" cy="173038"/>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AIC</a:t>
            </a:r>
            <a:endParaRPr lang="en-US" sz="1600"/>
          </a:p>
        </p:txBody>
      </p:sp>
      <p:sp>
        <p:nvSpPr>
          <p:cNvPr id="115759" name="Rectangle 47"/>
          <p:cNvSpPr>
            <a:spLocks noChangeArrowheads="1"/>
          </p:cNvSpPr>
          <p:nvPr/>
        </p:nvSpPr>
        <p:spPr bwMode="auto">
          <a:xfrm>
            <a:off x="1127125" y="2508250"/>
            <a:ext cx="609600" cy="3810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RC</a:t>
            </a:r>
          </a:p>
          <a:p>
            <a:pPr algn="ctr" defTabSz="762000"/>
            <a:r>
              <a:rPr lang="en-US" sz="1000" b="1">
                <a:solidFill>
                  <a:schemeClr val="bg1"/>
                </a:solidFill>
              </a:rPr>
              <a:t>OSC</a:t>
            </a:r>
            <a:endParaRPr lang="en-US" sz="1600"/>
          </a:p>
        </p:txBody>
      </p:sp>
      <p:sp>
        <p:nvSpPr>
          <p:cNvPr id="115760" name="Rectangle 48"/>
          <p:cNvSpPr>
            <a:spLocks noChangeArrowheads="1"/>
          </p:cNvSpPr>
          <p:nvPr/>
        </p:nvSpPr>
        <p:spPr bwMode="auto">
          <a:xfrm>
            <a:off x="1803400" y="2508250"/>
            <a:ext cx="609600" cy="1524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RTT</a:t>
            </a:r>
            <a:endParaRPr lang="en-US" sz="1600"/>
          </a:p>
        </p:txBody>
      </p:sp>
      <p:sp>
        <p:nvSpPr>
          <p:cNvPr id="115761" name="Rectangle 49"/>
          <p:cNvSpPr>
            <a:spLocks noChangeArrowheads="1"/>
          </p:cNvSpPr>
          <p:nvPr/>
        </p:nvSpPr>
        <p:spPr bwMode="auto">
          <a:xfrm>
            <a:off x="873125" y="2178050"/>
            <a:ext cx="117475" cy="119063"/>
          </a:xfrm>
          <a:prstGeom prst="rect">
            <a:avLst/>
          </a:prstGeom>
          <a:solidFill>
            <a:srgbClr val="CCCCFF"/>
          </a:solidFill>
          <a:ln w="12700">
            <a:solidFill>
              <a:schemeClr val="tx1"/>
            </a:solidFill>
            <a:miter lim="800000"/>
            <a:headEnd/>
            <a:tailEnd/>
          </a:ln>
          <a:effectLst/>
        </p:spPr>
        <p:txBody>
          <a:bodyPr wrap="none" anchor="ctr"/>
          <a:lstStyle/>
          <a:p>
            <a:endParaRPr lang="en-GB"/>
          </a:p>
        </p:txBody>
      </p:sp>
      <p:sp>
        <p:nvSpPr>
          <p:cNvPr id="115762" name="Rectangle 50"/>
          <p:cNvSpPr>
            <a:spLocks noChangeArrowheads="1"/>
          </p:cNvSpPr>
          <p:nvPr/>
        </p:nvSpPr>
        <p:spPr bwMode="auto">
          <a:xfrm>
            <a:off x="1114425" y="3332163"/>
            <a:ext cx="609600" cy="379412"/>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1.8V </a:t>
            </a:r>
          </a:p>
          <a:p>
            <a:pPr algn="ctr" defTabSz="762000"/>
            <a:r>
              <a:rPr lang="en-US" sz="1000" b="1">
                <a:solidFill>
                  <a:schemeClr val="bg1"/>
                </a:solidFill>
              </a:rPr>
              <a:t>LDO</a:t>
            </a:r>
            <a:endParaRPr lang="en-US" sz="1600"/>
          </a:p>
        </p:txBody>
      </p:sp>
      <p:sp>
        <p:nvSpPr>
          <p:cNvPr id="115763" name="Rectangle 51"/>
          <p:cNvSpPr>
            <a:spLocks noChangeArrowheads="1"/>
          </p:cNvSpPr>
          <p:nvPr/>
        </p:nvSpPr>
        <p:spPr bwMode="auto">
          <a:xfrm>
            <a:off x="1790700" y="3332163"/>
            <a:ext cx="609600" cy="150812"/>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BOD</a:t>
            </a:r>
            <a:endParaRPr lang="en-US" sz="1600"/>
          </a:p>
        </p:txBody>
      </p:sp>
      <p:sp>
        <p:nvSpPr>
          <p:cNvPr id="115764" name="Rectangle 52"/>
          <p:cNvSpPr>
            <a:spLocks noChangeArrowheads="1"/>
          </p:cNvSpPr>
          <p:nvPr/>
        </p:nvSpPr>
        <p:spPr bwMode="auto">
          <a:xfrm>
            <a:off x="1790700" y="3559175"/>
            <a:ext cx="609600" cy="1524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POR</a:t>
            </a:r>
            <a:endParaRPr lang="en-US" sz="1600"/>
          </a:p>
        </p:txBody>
      </p:sp>
      <p:sp>
        <p:nvSpPr>
          <p:cNvPr id="115765" name="Line 53"/>
          <p:cNvSpPr>
            <a:spLocks noChangeShapeType="1"/>
          </p:cNvSpPr>
          <p:nvPr/>
        </p:nvSpPr>
        <p:spPr bwMode="auto">
          <a:xfrm>
            <a:off x="2438400" y="4625975"/>
            <a:ext cx="5419725" cy="0"/>
          </a:xfrm>
          <a:prstGeom prst="line">
            <a:avLst/>
          </a:prstGeom>
          <a:noFill/>
          <a:ln w="38100">
            <a:solidFill>
              <a:schemeClr val="tx1"/>
            </a:solidFill>
            <a:round/>
            <a:headEnd/>
            <a:tailEnd/>
          </a:ln>
          <a:effectLst/>
        </p:spPr>
        <p:txBody>
          <a:bodyPr wrap="none" lIns="82800" tIns="39600" rIns="82800" bIns="39600" anchor="ctr"/>
          <a:lstStyle/>
          <a:p>
            <a:endParaRPr lang="en-GB"/>
          </a:p>
        </p:txBody>
      </p:sp>
      <p:sp>
        <p:nvSpPr>
          <p:cNvPr id="115766" name="Rectangle 54"/>
          <p:cNvSpPr>
            <a:spLocks noChangeArrowheads="1"/>
          </p:cNvSpPr>
          <p:nvPr/>
        </p:nvSpPr>
        <p:spPr bwMode="auto">
          <a:xfrm>
            <a:off x="2114550" y="4930775"/>
            <a:ext cx="5943600" cy="762000"/>
          </a:xfrm>
          <a:prstGeom prst="rect">
            <a:avLst/>
          </a:prstGeom>
          <a:solidFill>
            <a:srgbClr val="E6D092"/>
          </a:solidFill>
          <a:ln w="12700">
            <a:solidFill>
              <a:schemeClr val="tx1"/>
            </a:solidFill>
            <a:miter lim="800000"/>
            <a:headEnd/>
            <a:tailEnd/>
          </a:ln>
          <a:effectLst/>
        </p:spPr>
        <p:txBody>
          <a:bodyPr wrap="none" lIns="82800" tIns="39600" rIns="82800" bIns="39600" anchor="ctr"/>
          <a:lstStyle/>
          <a:p>
            <a:endParaRPr lang="en-GB"/>
          </a:p>
        </p:txBody>
      </p:sp>
      <p:sp>
        <p:nvSpPr>
          <p:cNvPr id="115767" name="Rectangle 55"/>
          <p:cNvSpPr>
            <a:spLocks noChangeArrowheads="1"/>
          </p:cNvSpPr>
          <p:nvPr/>
        </p:nvSpPr>
        <p:spPr bwMode="auto">
          <a:xfrm>
            <a:off x="5391150" y="5008563"/>
            <a:ext cx="457200" cy="5969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endParaRPr lang="fr-FR" sz="1400" b="1">
              <a:solidFill>
                <a:schemeClr val="bg1"/>
              </a:solidFill>
            </a:endParaRPr>
          </a:p>
        </p:txBody>
      </p:sp>
      <p:sp>
        <p:nvSpPr>
          <p:cNvPr id="115768" name="Line 56"/>
          <p:cNvSpPr>
            <a:spLocks noChangeShapeType="1"/>
          </p:cNvSpPr>
          <p:nvPr/>
        </p:nvSpPr>
        <p:spPr bwMode="auto">
          <a:xfrm>
            <a:off x="2362200" y="4625975"/>
            <a:ext cx="5495925" cy="0"/>
          </a:xfrm>
          <a:prstGeom prst="line">
            <a:avLst/>
          </a:prstGeom>
          <a:noFill/>
          <a:ln w="38100">
            <a:solidFill>
              <a:schemeClr val="tx1"/>
            </a:solidFill>
            <a:round/>
            <a:headEnd/>
            <a:tailEnd/>
          </a:ln>
          <a:effectLst/>
        </p:spPr>
        <p:txBody>
          <a:bodyPr wrap="none" lIns="82800" tIns="39600" rIns="82800" bIns="39600" anchor="ctr"/>
          <a:lstStyle/>
          <a:p>
            <a:endParaRPr lang="en-GB"/>
          </a:p>
        </p:txBody>
      </p:sp>
      <p:sp>
        <p:nvSpPr>
          <p:cNvPr id="115769" name="Rectangle 57"/>
          <p:cNvSpPr>
            <a:spLocks noChangeArrowheads="1"/>
          </p:cNvSpPr>
          <p:nvPr/>
        </p:nvSpPr>
        <p:spPr bwMode="auto">
          <a:xfrm>
            <a:off x="6629400" y="5768975"/>
            <a:ext cx="152400" cy="152400"/>
          </a:xfrm>
          <a:prstGeom prst="rect">
            <a:avLst/>
          </a:prstGeom>
          <a:solidFill>
            <a:srgbClr val="CCCCFF"/>
          </a:solidFill>
          <a:ln w="12700">
            <a:solidFill>
              <a:schemeClr val="tx1"/>
            </a:solidFill>
            <a:miter lim="800000"/>
            <a:headEnd/>
            <a:tailEnd/>
          </a:ln>
          <a:effectLst/>
        </p:spPr>
        <p:txBody>
          <a:bodyPr wrap="none" lIns="82800" tIns="39600" rIns="82800" bIns="39600" anchor="ctr"/>
          <a:lstStyle/>
          <a:p>
            <a:endParaRPr lang="en-GB"/>
          </a:p>
        </p:txBody>
      </p:sp>
      <p:sp>
        <p:nvSpPr>
          <p:cNvPr id="115770" name="Rectangle 58"/>
          <p:cNvSpPr>
            <a:spLocks noChangeArrowheads="1"/>
          </p:cNvSpPr>
          <p:nvPr/>
        </p:nvSpPr>
        <p:spPr bwMode="auto">
          <a:xfrm>
            <a:off x="5543550" y="5768975"/>
            <a:ext cx="152400" cy="152400"/>
          </a:xfrm>
          <a:prstGeom prst="rect">
            <a:avLst/>
          </a:prstGeom>
          <a:solidFill>
            <a:srgbClr val="CCCCFF"/>
          </a:solidFill>
          <a:ln w="12700">
            <a:solidFill>
              <a:schemeClr val="tx1"/>
            </a:solidFill>
            <a:miter lim="800000"/>
            <a:headEnd/>
            <a:tailEnd/>
          </a:ln>
          <a:effectLst/>
        </p:spPr>
        <p:txBody>
          <a:bodyPr wrap="none" lIns="82800" tIns="39600" rIns="82800" bIns="39600" anchor="ctr"/>
          <a:lstStyle/>
          <a:p>
            <a:endParaRPr lang="en-GB"/>
          </a:p>
        </p:txBody>
      </p:sp>
      <p:sp>
        <p:nvSpPr>
          <p:cNvPr id="115771" name="Line 59"/>
          <p:cNvSpPr>
            <a:spLocks noChangeShapeType="1"/>
          </p:cNvSpPr>
          <p:nvPr/>
        </p:nvSpPr>
        <p:spPr bwMode="auto">
          <a:xfrm flipV="1">
            <a:off x="5619750" y="4625975"/>
            <a:ext cx="0" cy="392113"/>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72" name="Rectangle 60"/>
          <p:cNvSpPr>
            <a:spLocks noChangeArrowheads="1"/>
          </p:cNvSpPr>
          <p:nvPr/>
        </p:nvSpPr>
        <p:spPr bwMode="auto">
          <a:xfrm>
            <a:off x="7543800" y="5008563"/>
            <a:ext cx="457200" cy="6096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endParaRPr lang="fr-FR" sz="1400" b="1">
              <a:solidFill>
                <a:schemeClr val="bg1"/>
              </a:solidFill>
            </a:endParaRPr>
          </a:p>
        </p:txBody>
      </p:sp>
      <p:sp>
        <p:nvSpPr>
          <p:cNvPr id="115773" name="Rectangle 61"/>
          <p:cNvSpPr>
            <a:spLocks noChangeArrowheads="1"/>
          </p:cNvSpPr>
          <p:nvPr/>
        </p:nvSpPr>
        <p:spPr bwMode="auto">
          <a:xfrm>
            <a:off x="7696200" y="5768975"/>
            <a:ext cx="152400" cy="152400"/>
          </a:xfrm>
          <a:prstGeom prst="rect">
            <a:avLst/>
          </a:prstGeom>
          <a:solidFill>
            <a:srgbClr val="CCCCFF"/>
          </a:solidFill>
          <a:ln w="12700">
            <a:solidFill>
              <a:schemeClr val="tx1"/>
            </a:solidFill>
            <a:miter lim="800000"/>
            <a:headEnd/>
            <a:tailEnd/>
          </a:ln>
          <a:effectLst/>
        </p:spPr>
        <p:txBody>
          <a:bodyPr wrap="none" lIns="82800" tIns="39600" rIns="82800" bIns="39600" anchor="ctr"/>
          <a:lstStyle/>
          <a:p>
            <a:endParaRPr lang="en-GB"/>
          </a:p>
        </p:txBody>
      </p:sp>
      <p:sp>
        <p:nvSpPr>
          <p:cNvPr id="115774" name="Line 62"/>
          <p:cNvSpPr>
            <a:spLocks noChangeShapeType="1"/>
          </p:cNvSpPr>
          <p:nvPr/>
        </p:nvSpPr>
        <p:spPr bwMode="auto">
          <a:xfrm flipV="1">
            <a:off x="7772400" y="4625975"/>
            <a:ext cx="0" cy="392113"/>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75" name="Rectangle 63"/>
          <p:cNvSpPr>
            <a:spLocks noChangeArrowheads="1"/>
          </p:cNvSpPr>
          <p:nvPr/>
        </p:nvSpPr>
        <p:spPr bwMode="auto">
          <a:xfrm>
            <a:off x="7143750" y="5768975"/>
            <a:ext cx="152400" cy="152400"/>
          </a:xfrm>
          <a:prstGeom prst="rect">
            <a:avLst/>
          </a:prstGeom>
          <a:solidFill>
            <a:srgbClr val="CCCCFF"/>
          </a:solidFill>
          <a:ln w="12700">
            <a:solidFill>
              <a:schemeClr val="tx1"/>
            </a:solidFill>
            <a:miter lim="800000"/>
            <a:headEnd/>
            <a:tailEnd/>
          </a:ln>
          <a:effectLst/>
        </p:spPr>
        <p:txBody>
          <a:bodyPr wrap="none" lIns="82800" tIns="39600" rIns="82800" bIns="39600" anchor="ctr"/>
          <a:lstStyle/>
          <a:p>
            <a:endParaRPr lang="en-GB"/>
          </a:p>
        </p:txBody>
      </p:sp>
      <p:sp>
        <p:nvSpPr>
          <p:cNvPr id="115776" name="Line 64"/>
          <p:cNvSpPr>
            <a:spLocks noChangeShapeType="1"/>
          </p:cNvSpPr>
          <p:nvPr/>
        </p:nvSpPr>
        <p:spPr bwMode="auto">
          <a:xfrm flipV="1">
            <a:off x="7219950" y="4625975"/>
            <a:ext cx="0" cy="392113"/>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77" name="Rectangle 65"/>
          <p:cNvSpPr>
            <a:spLocks noChangeArrowheads="1"/>
          </p:cNvSpPr>
          <p:nvPr/>
        </p:nvSpPr>
        <p:spPr bwMode="auto">
          <a:xfrm>
            <a:off x="4972050" y="5768975"/>
            <a:ext cx="152400" cy="152400"/>
          </a:xfrm>
          <a:prstGeom prst="rect">
            <a:avLst/>
          </a:prstGeom>
          <a:solidFill>
            <a:srgbClr val="CCCCFF"/>
          </a:solidFill>
          <a:ln w="12700">
            <a:solidFill>
              <a:schemeClr val="tx1"/>
            </a:solidFill>
            <a:miter lim="800000"/>
            <a:headEnd/>
            <a:tailEnd/>
          </a:ln>
          <a:effectLst/>
        </p:spPr>
        <p:txBody>
          <a:bodyPr wrap="none" lIns="82800" tIns="39600" rIns="82800" bIns="39600" anchor="ctr"/>
          <a:lstStyle/>
          <a:p>
            <a:endParaRPr lang="en-GB"/>
          </a:p>
        </p:txBody>
      </p:sp>
      <p:sp>
        <p:nvSpPr>
          <p:cNvPr id="115778" name="Rectangle 66"/>
          <p:cNvSpPr>
            <a:spLocks noChangeArrowheads="1"/>
          </p:cNvSpPr>
          <p:nvPr/>
        </p:nvSpPr>
        <p:spPr bwMode="auto">
          <a:xfrm>
            <a:off x="4800600" y="5008563"/>
            <a:ext cx="533400" cy="6096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endParaRPr lang="fr-FR" sz="1400" b="1">
              <a:solidFill>
                <a:schemeClr val="bg1"/>
              </a:solidFill>
            </a:endParaRPr>
          </a:p>
        </p:txBody>
      </p:sp>
      <p:sp>
        <p:nvSpPr>
          <p:cNvPr id="115779" name="Line 67"/>
          <p:cNvSpPr>
            <a:spLocks noChangeShapeType="1"/>
          </p:cNvSpPr>
          <p:nvPr/>
        </p:nvSpPr>
        <p:spPr bwMode="auto">
          <a:xfrm flipV="1">
            <a:off x="5048250" y="4473575"/>
            <a:ext cx="0" cy="392113"/>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80" name="Rectangle 68"/>
          <p:cNvSpPr>
            <a:spLocks noChangeArrowheads="1"/>
          </p:cNvSpPr>
          <p:nvPr/>
        </p:nvSpPr>
        <p:spPr bwMode="auto">
          <a:xfrm>
            <a:off x="7543800" y="5008563"/>
            <a:ext cx="457200" cy="150812"/>
          </a:xfrm>
          <a:prstGeom prst="rect">
            <a:avLst/>
          </a:prstGeom>
          <a:solidFill>
            <a:srgbClr val="3366FF"/>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SSC</a:t>
            </a:r>
          </a:p>
        </p:txBody>
      </p:sp>
      <p:sp>
        <p:nvSpPr>
          <p:cNvPr id="115781" name="Rectangle 69"/>
          <p:cNvSpPr>
            <a:spLocks noChangeArrowheads="1"/>
          </p:cNvSpPr>
          <p:nvPr/>
        </p:nvSpPr>
        <p:spPr bwMode="auto">
          <a:xfrm>
            <a:off x="4800600" y="5008563"/>
            <a:ext cx="533400" cy="150812"/>
          </a:xfrm>
          <a:prstGeom prst="rect">
            <a:avLst/>
          </a:prstGeom>
          <a:solidFill>
            <a:srgbClr val="3366FF"/>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USART </a:t>
            </a:r>
          </a:p>
        </p:txBody>
      </p:sp>
      <p:sp>
        <p:nvSpPr>
          <p:cNvPr id="115782" name="Rectangle 70"/>
          <p:cNvSpPr>
            <a:spLocks noChangeArrowheads="1"/>
          </p:cNvSpPr>
          <p:nvPr/>
        </p:nvSpPr>
        <p:spPr bwMode="auto">
          <a:xfrm>
            <a:off x="5943600" y="5008563"/>
            <a:ext cx="457200" cy="6096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endParaRPr lang="fr-FR" sz="1400" b="1">
              <a:solidFill>
                <a:schemeClr val="bg1"/>
              </a:solidFill>
            </a:endParaRPr>
          </a:p>
        </p:txBody>
      </p:sp>
      <p:sp>
        <p:nvSpPr>
          <p:cNvPr id="115783" name="Rectangle 71"/>
          <p:cNvSpPr>
            <a:spLocks noChangeArrowheads="1"/>
          </p:cNvSpPr>
          <p:nvPr/>
        </p:nvSpPr>
        <p:spPr bwMode="auto">
          <a:xfrm>
            <a:off x="6096000" y="5768975"/>
            <a:ext cx="152400" cy="152400"/>
          </a:xfrm>
          <a:prstGeom prst="rect">
            <a:avLst/>
          </a:prstGeom>
          <a:solidFill>
            <a:srgbClr val="CCCCFF"/>
          </a:solidFill>
          <a:ln w="12700">
            <a:solidFill>
              <a:schemeClr val="tx1"/>
            </a:solidFill>
            <a:miter lim="800000"/>
            <a:headEnd/>
            <a:tailEnd/>
          </a:ln>
          <a:effectLst/>
        </p:spPr>
        <p:txBody>
          <a:bodyPr wrap="none" lIns="82800" tIns="39600" rIns="82800" bIns="39600" anchor="ctr"/>
          <a:lstStyle/>
          <a:p>
            <a:endParaRPr lang="en-GB"/>
          </a:p>
        </p:txBody>
      </p:sp>
      <p:sp>
        <p:nvSpPr>
          <p:cNvPr id="115784" name="Line 72"/>
          <p:cNvSpPr>
            <a:spLocks noChangeShapeType="1"/>
          </p:cNvSpPr>
          <p:nvPr/>
        </p:nvSpPr>
        <p:spPr bwMode="auto">
          <a:xfrm flipV="1">
            <a:off x="6172200" y="4625975"/>
            <a:ext cx="0" cy="392113"/>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85" name="Rectangle 73"/>
          <p:cNvSpPr>
            <a:spLocks noChangeArrowheads="1"/>
          </p:cNvSpPr>
          <p:nvPr/>
        </p:nvSpPr>
        <p:spPr bwMode="auto">
          <a:xfrm>
            <a:off x="5943600" y="5008563"/>
            <a:ext cx="457200" cy="150812"/>
          </a:xfrm>
          <a:prstGeom prst="rect">
            <a:avLst/>
          </a:prstGeom>
          <a:solidFill>
            <a:srgbClr val="3366FF"/>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SPI</a:t>
            </a:r>
          </a:p>
        </p:txBody>
      </p:sp>
      <p:sp>
        <p:nvSpPr>
          <p:cNvPr id="115786" name="Rectangle 74"/>
          <p:cNvSpPr>
            <a:spLocks noChangeArrowheads="1"/>
          </p:cNvSpPr>
          <p:nvPr/>
        </p:nvSpPr>
        <p:spPr bwMode="auto">
          <a:xfrm>
            <a:off x="4419600" y="5768975"/>
            <a:ext cx="152400" cy="152400"/>
          </a:xfrm>
          <a:prstGeom prst="rect">
            <a:avLst/>
          </a:prstGeom>
          <a:solidFill>
            <a:srgbClr val="CCCCFF"/>
          </a:solidFill>
          <a:ln w="12700">
            <a:solidFill>
              <a:schemeClr val="tx1"/>
            </a:solidFill>
            <a:miter lim="800000"/>
            <a:headEnd/>
            <a:tailEnd/>
          </a:ln>
          <a:effectLst/>
        </p:spPr>
        <p:txBody>
          <a:bodyPr wrap="none" lIns="82800" tIns="39600" rIns="82800" bIns="39600" anchor="ctr"/>
          <a:lstStyle/>
          <a:p>
            <a:endParaRPr lang="en-GB"/>
          </a:p>
        </p:txBody>
      </p:sp>
      <p:sp>
        <p:nvSpPr>
          <p:cNvPr id="115787" name="Rectangle 75"/>
          <p:cNvSpPr>
            <a:spLocks noChangeArrowheads="1"/>
          </p:cNvSpPr>
          <p:nvPr/>
        </p:nvSpPr>
        <p:spPr bwMode="auto">
          <a:xfrm>
            <a:off x="4114800" y="5008563"/>
            <a:ext cx="609600" cy="6096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endParaRPr lang="fr-FR" sz="1400" b="1">
              <a:solidFill>
                <a:schemeClr val="bg1"/>
              </a:solidFill>
            </a:endParaRPr>
          </a:p>
        </p:txBody>
      </p:sp>
      <p:sp>
        <p:nvSpPr>
          <p:cNvPr id="115788" name="Line 76"/>
          <p:cNvSpPr>
            <a:spLocks noChangeShapeType="1"/>
          </p:cNvSpPr>
          <p:nvPr/>
        </p:nvSpPr>
        <p:spPr bwMode="auto">
          <a:xfrm flipV="1">
            <a:off x="4419600" y="4625975"/>
            <a:ext cx="0" cy="392113"/>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89" name="Rectangle 77"/>
          <p:cNvSpPr>
            <a:spLocks noChangeArrowheads="1"/>
          </p:cNvSpPr>
          <p:nvPr/>
        </p:nvSpPr>
        <p:spPr bwMode="auto">
          <a:xfrm>
            <a:off x="4114800" y="5008563"/>
            <a:ext cx="609600" cy="150812"/>
          </a:xfrm>
          <a:prstGeom prst="rect">
            <a:avLst/>
          </a:prstGeom>
          <a:solidFill>
            <a:srgbClr val="3366FF"/>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Timer x3</a:t>
            </a:r>
          </a:p>
        </p:txBody>
      </p:sp>
      <p:sp>
        <p:nvSpPr>
          <p:cNvPr id="115790" name="Rectangle 78"/>
          <p:cNvSpPr>
            <a:spLocks noChangeArrowheads="1"/>
          </p:cNvSpPr>
          <p:nvPr/>
        </p:nvSpPr>
        <p:spPr bwMode="auto">
          <a:xfrm>
            <a:off x="3048000" y="5768975"/>
            <a:ext cx="152400" cy="152400"/>
          </a:xfrm>
          <a:prstGeom prst="rect">
            <a:avLst/>
          </a:prstGeom>
          <a:solidFill>
            <a:srgbClr val="CCCCFF"/>
          </a:solidFill>
          <a:ln w="12700">
            <a:solidFill>
              <a:schemeClr val="tx1"/>
            </a:solidFill>
            <a:miter lim="800000"/>
            <a:headEnd/>
            <a:tailEnd/>
          </a:ln>
          <a:effectLst/>
        </p:spPr>
        <p:txBody>
          <a:bodyPr wrap="none" lIns="82800" tIns="39600" rIns="82800" bIns="39600" anchor="ctr"/>
          <a:lstStyle/>
          <a:p>
            <a:endParaRPr lang="en-GB"/>
          </a:p>
        </p:txBody>
      </p:sp>
      <p:sp>
        <p:nvSpPr>
          <p:cNvPr id="115791" name="Rectangle 79"/>
          <p:cNvSpPr>
            <a:spLocks noChangeArrowheads="1"/>
          </p:cNvSpPr>
          <p:nvPr/>
        </p:nvSpPr>
        <p:spPr bwMode="auto">
          <a:xfrm>
            <a:off x="2857500" y="5008563"/>
            <a:ext cx="609600" cy="6096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endParaRPr lang="fr-FR" sz="1400" b="1">
              <a:solidFill>
                <a:schemeClr val="bg1"/>
              </a:solidFill>
            </a:endParaRPr>
          </a:p>
        </p:txBody>
      </p:sp>
      <p:sp>
        <p:nvSpPr>
          <p:cNvPr id="115792" name="Line 80"/>
          <p:cNvSpPr>
            <a:spLocks noChangeShapeType="1"/>
          </p:cNvSpPr>
          <p:nvPr/>
        </p:nvSpPr>
        <p:spPr bwMode="auto">
          <a:xfrm flipV="1">
            <a:off x="3162300" y="4625975"/>
            <a:ext cx="0" cy="392113"/>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93" name="Rectangle 81"/>
          <p:cNvSpPr>
            <a:spLocks noChangeArrowheads="1"/>
          </p:cNvSpPr>
          <p:nvPr/>
        </p:nvSpPr>
        <p:spPr bwMode="auto">
          <a:xfrm>
            <a:off x="2857500" y="5008563"/>
            <a:ext cx="609600" cy="150812"/>
          </a:xfrm>
          <a:prstGeom prst="rect">
            <a:avLst/>
          </a:prstGeom>
          <a:solidFill>
            <a:srgbClr val="3366FF"/>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PWM x4</a:t>
            </a:r>
          </a:p>
        </p:txBody>
      </p:sp>
      <p:sp>
        <p:nvSpPr>
          <p:cNvPr id="115794" name="Rectangle 82"/>
          <p:cNvSpPr>
            <a:spLocks noChangeArrowheads="1"/>
          </p:cNvSpPr>
          <p:nvPr/>
        </p:nvSpPr>
        <p:spPr bwMode="auto">
          <a:xfrm>
            <a:off x="2400300" y="5768975"/>
            <a:ext cx="152400" cy="152400"/>
          </a:xfrm>
          <a:prstGeom prst="rect">
            <a:avLst/>
          </a:prstGeom>
          <a:solidFill>
            <a:srgbClr val="CCCCFF"/>
          </a:solidFill>
          <a:ln w="12700">
            <a:solidFill>
              <a:schemeClr val="tx1"/>
            </a:solidFill>
            <a:miter lim="800000"/>
            <a:headEnd/>
            <a:tailEnd/>
          </a:ln>
          <a:effectLst/>
        </p:spPr>
        <p:txBody>
          <a:bodyPr wrap="none" lIns="82800" tIns="39600" rIns="82800" bIns="39600" anchor="ctr"/>
          <a:lstStyle/>
          <a:p>
            <a:endParaRPr lang="en-GB"/>
          </a:p>
        </p:txBody>
      </p:sp>
      <p:sp>
        <p:nvSpPr>
          <p:cNvPr id="115795" name="Rectangle 83"/>
          <p:cNvSpPr>
            <a:spLocks noChangeArrowheads="1"/>
          </p:cNvSpPr>
          <p:nvPr/>
        </p:nvSpPr>
        <p:spPr bwMode="auto">
          <a:xfrm>
            <a:off x="2171700" y="5008563"/>
            <a:ext cx="609600" cy="6096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endParaRPr lang="fr-FR" sz="1400" b="1">
              <a:solidFill>
                <a:schemeClr val="bg1"/>
              </a:solidFill>
            </a:endParaRPr>
          </a:p>
        </p:txBody>
      </p:sp>
      <p:sp>
        <p:nvSpPr>
          <p:cNvPr id="115796" name="Line 84"/>
          <p:cNvSpPr>
            <a:spLocks noChangeShapeType="1"/>
          </p:cNvSpPr>
          <p:nvPr/>
        </p:nvSpPr>
        <p:spPr bwMode="auto">
          <a:xfrm flipV="1">
            <a:off x="2476500" y="4625975"/>
            <a:ext cx="0" cy="392113"/>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797" name="Rectangle 85"/>
          <p:cNvSpPr>
            <a:spLocks noChangeArrowheads="1"/>
          </p:cNvSpPr>
          <p:nvPr/>
        </p:nvSpPr>
        <p:spPr bwMode="auto">
          <a:xfrm>
            <a:off x="2171700" y="5008563"/>
            <a:ext cx="609600" cy="150812"/>
          </a:xfrm>
          <a:prstGeom prst="rect">
            <a:avLst/>
          </a:prstGeom>
          <a:solidFill>
            <a:srgbClr val="3366FF"/>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ADC x8</a:t>
            </a:r>
          </a:p>
        </p:txBody>
      </p:sp>
      <p:sp>
        <p:nvSpPr>
          <p:cNvPr id="115798" name="Rectangle 86"/>
          <p:cNvSpPr>
            <a:spLocks noChangeArrowheads="1"/>
          </p:cNvSpPr>
          <p:nvPr/>
        </p:nvSpPr>
        <p:spPr bwMode="auto">
          <a:xfrm>
            <a:off x="5391150" y="5008563"/>
            <a:ext cx="457200" cy="304800"/>
          </a:xfrm>
          <a:prstGeom prst="rect">
            <a:avLst/>
          </a:prstGeom>
          <a:solidFill>
            <a:srgbClr val="3366FF"/>
          </a:solidFill>
          <a:ln w="12700">
            <a:solidFill>
              <a:schemeClr val="tx1"/>
            </a:solidFill>
            <a:miter lim="800000"/>
            <a:headEnd/>
            <a:tailEnd/>
          </a:ln>
          <a:effectLst/>
        </p:spPr>
        <p:txBody>
          <a:bodyPr wrap="none" lIns="92070" tIns="46035" rIns="92070" bIns="46035" anchor="ctr"/>
          <a:lstStyle/>
          <a:p>
            <a:pPr algn="ctr" defTabSz="762000"/>
            <a:endParaRPr lang="en-US" sz="1000" b="1">
              <a:solidFill>
                <a:schemeClr val="bg1"/>
              </a:solidFill>
            </a:endParaRPr>
          </a:p>
          <a:p>
            <a:pPr algn="ctr" defTabSz="762000"/>
            <a:r>
              <a:rPr lang="en-US" sz="1000" b="1">
                <a:solidFill>
                  <a:schemeClr val="bg1"/>
                </a:solidFill>
              </a:rPr>
              <a:t>UART</a:t>
            </a:r>
          </a:p>
        </p:txBody>
      </p:sp>
      <p:sp>
        <p:nvSpPr>
          <p:cNvPr id="115799" name="Rectangle 87"/>
          <p:cNvSpPr>
            <a:spLocks noChangeArrowheads="1"/>
          </p:cNvSpPr>
          <p:nvPr/>
        </p:nvSpPr>
        <p:spPr bwMode="auto">
          <a:xfrm>
            <a:off x="6477000" y="5008563"/>
            <a:ext cx="457200" cy="6096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endParaRPr lang="fr-FR" sz="1400" b="1">
              <a:solidFill>
                <a:schemeClr val="bg1"/>
              </a:solidFill>
            </a:endParaRPr>
          </a:p>
        </p:txBody>
      </p:sp>
      <p:sp>
        <p:nvSpPr>
          <p:cNvPr id="115800" name="Line 88"/>
          <p:cNvSpPr>
            <a:spLocks noChangeShapeType="1"/>
          </p:cNvSpPr>
          <p:nvPr/>
        </p:nvSpPr>
        <p:spPr bwMode="auto">
          <a:xfrm flipV="1">
            <a:off x="6705600" y="4625975"/>
            <a:ext cx="0" cy="392113"/>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801" name="Rectangle 89"/>
          <p:cNvSpPr>
            <a:spLocks noChangeArrowheads="1"/>
          </p:cNvSpPr>
          <p:nvPr/>
        </p:nvSpPr>
        <p:spPr bwMode="auto">
          <a:xfrm>
            <a:off x="6477000" y="5008563"/>
            <a:ext cx="457200" cy="150812"/>
          </a:xfrm>
          <a:prstGeom prst="rect">
            <a:avLst/>
          </a:prstGeom>
          <a:solidFill>
            <a:srgbClr val="3366FF"/>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TWI</a:t>
            </a:r>
          </a:p>
        </p:txBody>
      </p:sp>
      <p:sp>
        <p:nvSpPr>
          <p:cNvPr id="115802" name="Rectangle 90"/>
          <p:cNvSpPr>
            <a:spLocks noChangeArrowheads="1"/>
          </p:cNvSpPr>
          <p:nvPr/>
        </p:nvSpPr>
        <p:spPr bwMode="auto">
          <a:xfrm>
            <a:off x="7010400" y="5008563"/>
            <a:ext cx="457200" cy="5969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endParaRPr lang="fr-FR" sz="1400" b="1">
              <a:solidFill>
                <a:schemeClr val="bg1"/>
              </a:solidFill>
            </a:endParaRPr>
          </a:p>
        </p:txBody>
      </p:sp>
      <p:sp>
        <p:nvSpPr>
          <p:cNvPr id="115803" name="Rectangle 91"/>
          <p:cNvSpPr>
            <a:spLocks noChangeArrowheads="1"/>
          </p:cNvSpPr>
          <p:nvPr/>
        </p:nvSpPr>
        <p:spPr bwMode="auto">
          <a:xfrm>
            <a:off x="7010400" y="5008563"/>
            <a:ext cx="457200" cy="304800"/>
          </a:xfrm>
          <a:prstGeom prst="rect">
            <a:avLst/>
          </a:prstGeom>
          <a:solidFill>
            <a:srgbClr val="3366FF"/>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USB*</a:t>
            </a:r>
          </a:p>
          <a:p>
            <a:pPr algn="ctr" defTabSz="762000"/>
            <a:r>
              <a:rPr lang="en-US" sz="1000" b="1">
                <a:solidFill>
                  <a:schemeClr val="bg1"/>
                </a:solidFill>
              </a:rPr>
              <a:t>Device</a:t>
            </a:r>
          </a:p>
        </p:txBody>
      </p:sp>
      <p:sp>
        <p:nvSpPr>
          <p:cNvPr id="115804" name="Rectangle 92"/>
          <p:cNvSpPr>
            <a:spLocks noChangeArrowheads="1"/>
          </p:cNvSpPr>
          <p:nvPr/>
        </p:nvSpPr>
        <p:spPr bwMode="auto">
          <a:xfrm>
            <a:off x="3562350" y="5008563"/>
            <a:ext cx="457200" cy="596900"/>
          </a:xfrm>
          <a:prstGeom prst="rect">
            <a:avLst/>
          </a:prstGeom>
          <a:solidFill>
            <a:schemeClr val="bg2"/>
          </a:solidFill>
          <a:ln w="12700">
            <a:solidFill>
              <a:schemeClr val="tx1"/>
            </a:solidFill>
            <a:miter lim="800000"/>
            <a:headEnd/>
            <a:tailEnd/>
          </a:ln>
          <a:effectLst/>
        </p:spPr>
        <p:txBody>
          <a:bodyPr wrap="none" lIns="92070" tIns="46035" rIns="92070" bIns="46035" anchor="ctr"/>
          <a:lstStyle/>
          <a:p>
            <a:pPr algn="ctr" defTabSz="762000"/>
            <a:endParaRPr lang="fr-FR" sz="1400" b="1">
              <a:solidFill>
                <a:schemeClr val="bg1"/>
              </a:solidFill>
            </a:endParaRPr>
          </a:p>
        </p:txBody>
      </p:sp>
      <p:sp>
        <p:nvSpPr>
          <p:cNvPr id="115805" name="Rectangle 93"/>
          <p:cNvSpPr>
            <a:spLocks noChangeArrowheads="1"/>
          </p:cNvSpPr>
          <p:nvPr/>
        </p:nvSpPr>
        <p:spPr bwMode="auto">
          <a:xfrm>
            <a:off x="3714750" y="5768975"/>
            <a:ext cx="152400" cy="152400"/>
          </a:xfrm>
          <a:prstGeom prst="rect">
            <a:avLst/>
          </a:prstGeom>
          <a:solidFill>
            <a:srgbClr val="CCCCFF"/>
          </a:solidFill>
          <a:ln w="12700">
            <a:solidFill>
              <a:schemeClr val="tx1"/>
            </a:solidFill>
            <a:miter lim="800000"/>
            <a:headEnd/>
            <a:tailEnd/>
          </a:ln>
          <a:effectLst/>
        </p:spPr>
        <p:txBody>
          <a:bodyPr wrap="none" lIns="82800" tIns="39600" rIns="82800" bIns="39600" anchor="ctr"/>
          <a:lstStyle/>
          <a:p>
            <a:endParaRPr lang="en-GB"/>
          </a:p>
        </p:txBody>
      </p:sp>
      <p:sp>
        <p:nvSpPr>
          <p:cNvPr id="115806" name="Line 94"/>
          <p:cNvSpPr>
            <a:spLocks noChangeShapeType="1"/>
          </p:cNvSpPr>
          <p:nvPr/>
        </p:nvSpPr>
        <p:spPr bwMode="auto">
          <a:xfrm flipV="1">
            <a:off x="3790950" y="4625975"/>
            <a:ext cx="0" cy="392113"/>
          </a:xfrm>
          <a:prstGeom prst="line">
            <a:avLst/>
          </a:prstGeom>
          <a:noFill/>
          <a:ln w="12700">
            <a:solidFill>
              <a:schemeClr val="tx1"/>
            </a:solidFill>
            <a:round/>
            <a:headEnd type="triangle" w="med" len="med"/>
            <a:tailEnd type="triangle" w="med" len="med"/>
          </a:ln>
          <a:effectLst/>
        </p:spPr>
        <p:txBody>
          <a:bodyPr wrap="none" anchor="ctr"/>
          <a:lstStyle/>
          <a:p>
            <a:endParaRPr lang="en-GB"/>
          </a:p>
        </p:txBody>
      </p:sp>
      <p:sp>
        <p:nvSpPr>
          <p:cNvPr id="115807" name="Rectangle 95"/>
          <p:cNvSpPr>
            <a:spLocks noChangeArrowheads="1"/>
          </p:cNvSpPr>
          <p:nvPr/>
        </p:nvSpPr>
        <p:spPr bwMode="auto">
          <a:xfrm>
            <a:off x="3562350" y="5008563"/>
            <a:ext cx="457200" cy="304800"/>
          </a:xfrm>
          <a:prstGeom prst="rect">
            <a:avLst/>
          </a:prstGeom>
          <a:solidFill>
            <a:srgbClr val="3366FF"/>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PIO</a:t>
            </a:r>
          </a:p>
          <a:p>
            <a:pPr algn="ctr" defTabSz="762000"/>
            <a:r>
              <a:rPr lang="en-US" sz="1000" b="1">
                <a:solidFill>
                  <a:schemeClr val="bg1"/>
                </a:solidFill>
              </a:rPr>
              <a:t>x32</a:t>
            </a:r>
          </a:p>
        </p:txBody>
      </p:sp>
      <p:sp>
        <p:nvSpPr>
          <p:cNvPr id="115808" name="Rectangle 96"/>
          <p:cNvSpPr>
            <a:spLocks noChangeArrowheads="1"/>
          </p:cNvSpPr>
          <p:nvPr/>
        </p:nvSpPr>
        <p:spPr bwMode="auto">
          <a:xfrm>
            <a:off x="4800600" y="5159375"/>
            <a:ext cx="533400" cy="153988"/>
          </a:xfrm>
          <a:prstGeom prst="rect">
            <a:avLst/>
          </a:prstGeom>
          <a:solidFill>
            <a:srgbClr val="3366FF"/>
          </a:solidFill>
          <a:ln w="12700">
            <a:solidFill>
              <a:schemeClr val="tx1"/>
            </a:solidFill>
            <a:miter lim="800000"/>
            <a:headEnd/>
            <a:tailEnd/>
          </a:ln>
          <a:effectLst/>
        </p:spPr>
        <p:txBody>
          <a:bodyPr wrap="none" lIns="92070" tIns="46035" rIns="92070" bIns="46035" anchor="ctr"/>
          <a:lstStyle/>
          <a:p>
            <a:pPr algn="ctr" defTabSz="762000"/>
            <a:r>
              <a:rPr lang="en-US" sz="1000" b="1">
                <a:solidFill>
                  <a:schemeClr val="bg1"/>
                </a:solidFill>
              </a:rPr>
              <a:t>USART*</a:t>
            </a:r>
          </a:p>
        </p:txBody>
      </p:sp>
      <p:sp>
        <p:nvSpPr>
          <p:cNvPr id="115809" name="Text Box 97"/>
          <p:cNvSpPr txBox="1">
            <a:spLocks noChangeArrowheads="1"/>
          </p:cNvSpPr>
          <p:nvPr/>
        </p:nvSpPr>
        <p:spPr bwMode="auto">
          <a:xfrm>
            <a:off x="793750" y="6073775"/>
            <a:ext cx="1049338" cy="158750"/>
          </a:xfrm>
          <a:prstGeom prst="rect">
            <a:avLst/>
          </a:prstGeom>
          <a:noFill/>
          <a:ln w="12700">
            <a:noFill/>
            <a:miter lim="800000"/>
            <a:headEnd/>
            <a:tailEnd/>
          </a:ln>
          <a:effectLst/>
        </p:spPr>
        <p:txBody>
          <a:bodyPr wrap="none" lIns="82796" tIns="39598" rIns="82796" bIns="39598">
            <a:spAutoFit/>
          </a:bodyPr>
          <a:lstStyle/>
          <a:p>
            <a:pPr algn="ctr">
              <a:lnSpc>
                <a:spcPct val="65000"/>
              </a:lnSpc>
              <a:spcBef>
                <a:spcPct val="50000"/>
              </a:spcBef>
            </a:pPr>
            <a:r>
              <a:rPr lang="en-US" sz="800" b="1" i="1"/>
              <a:t>*Not on S32 &amp; S16</a:t>
            </a:r>
          </a:p>
        </p:txBody>
      </p:sp>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7DF11A89-4692-47CC-B02E-D8E948C1ABD0}" type="slidenum">
              <a:rPr lang="en-US"/>
              <a:pPr/>
              <a:t>77</a:t>
            </a:fld>
            <a:endParaRPr lang="en-US"/>
          </a:p>
        </p:txBody>
      </p:sp>
      <p:sp>
        <p:nvSpPr>
          <p:cNvPr id="154626" name="Rectangle 2"/>
          <p:cNvSpPr>
            <a:spLocks noGrp="1" noChangeArrowheads="1"/>
          </p:cNvSpPr>
          <p:nvPr>
            <p:ph type="title"/>
          </p:nvPr>
        </p:nvSpPr>
        <p:spPr bwMode="auto">
          <a:xfrm>
            <a:off x="1143000" y="228600"/>
            <a:ext cx="7315200" cy="563563"/>
          </a:xfrm>
          <a:noFill/>
          <a:ln>
            <a:miter lim="800000"/>
            <a:headEnd/>
            <a:tailEnd/>
          </a:ln>
        </p:spPr>
        <p:txBody>
          <a:bodyPr vert="horz" wrap="square" lIns="91440" tIns="45720" rIns="91440" bIns="45720" numCol="1" anchor="t" anchorCtr="0" compatLnSpc="1">
            <a:prstTxWarp prst="textNoShape">
              <a:avLst/>
            </a:prstTxWarp>
          </a:bodyPr>
          <a:lstStyle/>
          <a:p>
            <a:r>
              <a:rPr lang="en-US"/>
              <a:t>Các tính năng của AT91SAM7S256</a:t>
            </a:r>
            <a:endParaRPr lang="en-US" b="0"/>
          </a:p>
        </p:txBody>
      </p:sp>
      <p:sp>
        <p:nvSpPr>
          <p:cNvPr id="154627" name="Rectangle 3"/>
          <p:cNvSpPr>
            <a:spLocks noGrp="1" noChangeArrowheads="1"/>
          </p:cNvSpPr>
          <p:nvPr>
            <p:ph type="body" idx="1"/>
          </p:nvPr>
        </p:nvSpPr>
        <p:spPr>
          <a:xfrm>
            <a:off x="228600" y="1066800"/>
            <a:ext cx="8610600" cy="5181600"/>
          </a:xfrm>
        </p:spPr>
        <p:txBody>
          <a:bodyPr/>
          <a:lstStyle/>
          <a:p>
            <a:pPr>
              <a:lnSpc>
                <a:spcPct val="80000"/>
              </a:lnSpc>
            </a:pPr>
            <a:r>
              <a:rPr lang="en-US" sz="2000" b="1"/>
              <a:t>Lõi dùng bộ xử lý ARM7TDMI® ARM® Thumb®</a:t>
            </a:r>
          </a:p>
          <a:p>
            <a:pPr lvl="1">
              <a:lnSpc>
                <a:spcPct val="80000"/>
              </a:lnSpc>
            </a:pPr>
            <a:r>
              <a:rPr lang="en-US" sz="1800" b="1"/>
              <a:t>Cấu trúc RISC 32-bit hiệu suất cao</a:t>
            </a:r>
          </a:p>
          <a:p>
            <a:pPr lvl="1">
              <a:lnSpc>
                <a:spcPct val="80000"/>
              </a:lnSpc>
            </a:pPr>
            <a:r>
              <a:rPr lang="en-US" sz="1800" b="1"/>
              <a:t>Tập lệnh 16 bít cho phép giảm kích thước các chương trình ứng dụng</a:t>
            </a:r>
          </a:p>
          <a:p>
            <a:pPr lvl="1">
              <a:lnSpc>
                <a:spcPct val="80000"/>
              </a:lnSpc>
            </a:pPr>
            <a:r>
              <a:rPr lang="en-US" sz="1800" b="1"/>
              <a:t>Hiệu suất sử dụng công suất cao (MIPS/Watt)</a:t>
            </a:r>
          </a:p>
          <a:p>
            <a:pPr lvl="1">
              <a:lnSpc>
                <a:spcPct val="80000"/>
              </a:lnSpc>
            </a:pPr>
            <a:r>
              <a:rPr lang="en-US" sz="1800" b="1"/>
              <a:t>Tích hợp mạch ICE (In-circuit Emulation), Hỗ trợ kênh thông tin Debug </a:t>
            </a:r>
          </a:p>
          <a:p>
            <a:pPr>
              <a:lnSpc>
                <a:spcPct val="80000"/>
              </a:lnSpc>
            </a:pPr>
            <a:r>
              <a:rPr lang="en-US" sz="2000" b="1"/>
              <a:t>256 Kbytes Flash tốc độ cao bên trong, với 1024 trang mỗi trang 256 Bytes</a:t>
            </a:r>
          </a:p>
          <a:p>
            <a:pPr lvl="1">
              <a:lnSpc>
                <a:spcPct val="80000"/>
              </a:lnSpc>
            </a:pPr>
            <a:r>
              <a:rPr lang="en-US" sz="1800" b="1"/>
              <a:t>Chu kỳ truy xuất đơn có thể lên tới 30 MHz trong điều kiện xấu nhất</a:t>
            </a:r>
          </a:p>
          <a:p>
            <a:pPr lvl="1">
              <a:lnSpc>
                <a:spcPct val="80000"/>
              </a:lnSpc>
            </a:pPr>
            <a:r>
              <a:rPr lang="en-US" sz="1800" b="1"/>
              <a:t>Bộ đệm tiền lấy lệnh tối ưu hoá cho phép thực hiện các lệnh THUMP với tốt độ cực đại. </a:t>
            </a:r>
          </a:p>
          <a:p>
            <a:pPr lvl="1">
              <a:lnSpc>
                <a:spcPct val="80000"/>
              </a:lnSpc>
            </a:pPr>
            <a:r>
              <a:rPr lang="en-US" sz="1800" b="1"/>
              <a:t>Thời gian lập trình một trang là 4 ms, bao gồm tự động xoá trang, Tổng thời gian xoá là 10 ms</a:t>
            </a:r>
          </a:p>
          <a:p>
            <a:pPr lvl="1">
              <a:lnSpc>
                <a:spcPct val="80000"/>
              </a:lnSpc>
            </a:pPr>
            <a:r>
              <a:rPr lang="en-US" sz="1800" b="1"/>
              <a:t>Ghi được 10,000 lần, Lưu trữ được dữ liệu trong 10-year, Có chức năng khoá mã chương trình</a:t>
            </a:r>
          </a:p>
          <a:p>
            <a:pPr>
              <a:lnSpc>
                <a:spcPct val="80000"/>
              </a:lnSpc>
            </a:pPr>
            <a:r>
              <a:rPr lang="en-US" sz="2000" b="1"/>
              <a:t>Có bit bảo mất Flash - Flash Security Bit</a:t>
            </a:r>
          </a:p>
          <a:p>
            <a:pPr lvl="1">
              <a:lnSpc>
                <a:spcPct val="80000"/>
              </a:lnSpc>
            </a:pPr>
            <a:r>
              <a:rPr lang="en-US" sz="1800" b="1"/>
              <a:t>Giao tiếp lập trình Flash nhanh</a:t>
            </a:r>
          </a:p>
          <a:p>
            <a:pPr>
              <a:lnSpc>
                <a:spcPct val="80000"/>
              </a:lnSpc>
            </a:pPr>
            <a:r>
              <a:rPr lang="en-US" sz="2000"/>
              <a:t> </a:t>
            </a:r>
            <a:r>
              <a:rPr lang="en-US" sz="2000" b="1"/>
              <a:t>Có 64 Kbytes SRAM tốc độ cao. </a:t>
            </a:r>
            <a:endParaRPr lang="en-US" sz="2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567270FE-60C9-4D83-B6D3-0E3EEBDECDCC}" type="slidenum">
              <a:rPr lang="en-US"/>
              <a:pPr/>
              <a:t>78</a:t>
            </a:fld>
            <a:endParaRPr lang="en-US"/>
          </a:p>
        </p:txBody>
      </p:sp>
      <p:sp>
        <p:nvSpPr>
          <p:cNvPr id="155651" name="Rectangle 3"/>
          <p:cNvSpPr>
            <a:spLocks noGrp="1" noChangeArrowheads="1"/>
          </p:cNvSpPr>
          <p:nvPr>
            <p:ph type="body" idx="1"/>
          </p:nvPr>
        </p:nvSpPr>
        <p:spPr>
          <a:xfrm>
            <a:off x="304800" y="1066800"/>
            <a:ext cx="8458200" cy="4953000"/>
          </a:xfrm>
        </p:spPr>
        <p:txBody>
          <a:bodyPr/>
          <a:lstStyle/>
          <a:p>
            <a:pPr>
              <a:lnSpc>
                <a:spcPct val="80000"/>
              </a:lnSpc>
            </a:pPr>
            <a:r>
              <a:rPr lang="en-US" sz="2400" b="1"/>
              <a:t>Bộ điều khiển bộ nhớ - Memory Controller (MC)</a:t>
            </a:r>
          </a:p>
          <a:p>
            <a:pPr lvl="1">
              <a:lnSpc>
                <a:spcPct val="80000"/>
              </a:lnSpc>
            </a:pPr>
            <a:r>
              <a:rPr lang="en-US" sz="2000" b="1"/>
              <a:t>Tích hợp bộ điều khiển Flash, Phát hiện các trạng thái bỏ dỡ và sai</a:t>
            </a:r>
            <a:endParaRPr lang="en-US" sz="2000"/>
          </a:p>
          <a:p>
            <a:pPr algn="just">
              <a:lnSpc>
                <a:spcPct val="80000"/>
              </a:lnSpc>
            </a:pPr>
            <a:r>
              <a:rPr lang="en-US" sz="2400" b="1"/>
              <a:t>Bộ điều khiển Reset - Reset Controller (RSTC)</a:t>
            </a:r>
          </a:p>
          <a:p>
            <a:pPr lvl="1" algn="just">
              <a:lnSpc>
                <a:spcPct val="80000"/>
              </a:lnSpc>
            </a:pPr>
            <a:r>
              <a:rPr lang="en-US" sz="2000" b="1"/>
              <a:t>Dựa theo Power-on Reset và Low-power Factory-calibrated Brown-out Detector</a:t>
            </a:r>
          </a:p>
          <a:p>
            <a:pPr lvl="1" algn="just">
              <a:lnSpc>
                <a:spcPct val="80000"/>
              </a:lnSpc>
            </a:pPr>
            <a:r>
              <a:rPr lang="en-US" sz="2000" b="1"/>
              <a:t>Cung cấp bộ xử lý cạnh tín hiệu Reset ngoài và các trạng thái nguồn reset</a:t>
            </a:r>
          </a:p>
          <a:p>
            <a:pPr algn="just">
              <a:lnSpc>
                <a:spcPct val="80000"/>
              </a:lnSpc>
            </a:pPr>
            <a:r>
              <a:rPr lang="en-US" sz="2400" b="1"/>
              <a:t>Bộ tạo Clock- Clock Generator (CKGR)</a:t>
            </a:r>
          </a:p>
          <a:p>
            <a:pPr lvl="1" algn="just">
              <a:lnSpc>
                <a:spcPct val="80000"/>
              </a:lnSpc>
            </a:pPr>
            <a:r>
              <a:rPr lang="en-US" sz="2000" b="1"/>
              <a:t>Bộ dao động RC công suất thấp, Bộ dao động 3 tới 20 MHz On-chip và một bộ PLL</a:t>
            </a:r>
          </a:p>
          <a:p>
            <a:pPr algn="just">
              <a:lnSpc>
                <a:spcPct val="80000"/>
              </a:lnSpc>
            </a:pPr>
            <a:r>
              <a:rPr lang="en-US" sz="2400" b="1"/>
              <a:t>Bộ điều khiển quản lý nguồn nuôi - Power Management Controller (PMC)</a:t>
            </a:r>
          </a:p>
          <a:p>
            <a:pPr lvl="1" algn="just">
              <a:lnSpc>
                <a:spcPct val="80000"/>
              </a:lnSpc>
            </a:pPr>
            <a:r>
              <a:rPr lang="en-US" sz="2000" b="1"/>
              <a:t>Có khả năng tối ưu hoá công suất bằng phần mềm bao gồm chế độ làm chậm Clock (Xuống tới 500 Hz) và chế độ Idle</a:t>
            </a:r>
          </a:p>
          <a:p>
            <a:pPr lvl="1" algn="just">
              <a:lnSpc>
                <a:spcPct val="80000"/>
              </a:lnSpc>
            </a:pPr>
            <a:r>
              <a:rPr lang="en-US" sz="2000" b="1"/>
              <a:t>Ba chế độ Clock ngoài có thể lập trình</a:t>
            </a:r>
            <a:endParaRPr lang="en-US" sz="2000"/>
          </a:p>
        </p:txBody>
      </p:sp>
      <p:sp>
        <p:nvSpPr>
          <p:cNvPr id="155654" name="Rectangle 6"/>
          <p:cNvSpPr>
            <a:spLocks noGrp="1" noChangeArrowheads="1"/>
          </p:cNvSpPr>
          <p:nvPr>
            <p:ph type="title"/>
          </p:nvPr>
        </p:nvSpPr>
        <p:spPr bwMode="auto">
          <a:xfrm>
            <a:off x="1143000" y="228600"/>
            <a:ext cx="7315200" cy="563563"/>
          </a:xfrm>
          <a:noFill/>
          <a:ln>
            <a:miter lim="800000"/>
            <a:headEnd/>
            <a:tailEnd/>
          </a:ln>
        </p:spPr>
        <p:txBody>
          <a:bodyPr vert="horz" wrap="square" lIns="91440" tIns="45720" rIns="91440" bIns="45720" numCol="1" anchor="t" anchorCtr="0" compatLnSpc="1">
            <a:prstTxWarp prst="textNoShape">
              <a:avLst/>
            </a:prstTxWarp>
          </a:bodyPr>
          <a:lstStyle/>
          <a:p>
            <a:r>
              <a:rPr lang="en-US"/>
              <a:t>Các tính năng của AT91SAM7S256</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3FE53B19-8FB7-4570-9B9B-133DC8A7C673}" type="slidenum">
              <a:rPr lang="en-US"/>
              <a:pPr/>
              <a:t>79</a:t>
            </a:fld>
            <a:endParaRPr lang="en-US"/>
          </a:p>
        </p:txBody>
      </p:sp>
      <p:sp>
        <p:nvSpPr>
          <p:cNvPr id="156675" name="Rectangle 3"/>
          <p:cNvSpPr>
            <a:spLocks noGrp="1" noChangeArrowheads="1"/>
          </p:cNvSpPr>
          <p:nvPr>
            <p:ph type="body" idx="1"/>
          </p:nvPr>
        </p:nvSpPr>
        <p:spPr>
          <a:xfrm>
            <a:off x="381000" y="990600"/>
            <a:ext cx="8305800" cy="5105400"/>
          </a:xfrm>
        </p:spPr>
        <p:txBody>
          <a:bodyPr/>
          <a:lstStyle/>
          <a:p>
            <a:pPr algn="just">
              <a:lnSpc>
                <a:spcPct val="80000"/>
              </a:lnSpc>
            </a:pPr>
            <a:r>
              <a:rPr lang="en-US" sz="2000" b="1"/>
              <a:t>Bộ điều khiển ngắt tính năng cao - Advanced Interrupt Controller (AIC)</a:t>
            </a:r>
          </a:p>
          <a:p>
            <a:pPr lvl="1" algn="just">
              <a:lnSpc>
                <a:spcPct val="80000"/>
              </a:lnSpc>
            </a:pPr>
            <a:r>
              <a:rPr lang="en-US" sz="1800" b="1"/>
              <a:t>Kênh Maskable riêng, 8 mức ưu tiên, Nhiều nguồn vector ngắt</a:t>
            </a:r>
          </a:p>
          <a:p>
            <a:pPr lvl="1" algn="just">
              <a:lnSpc>
                <a:spcPct val="80000"/>
              </a:lnSpc>
            </a:pPr>
            <a:r>
              <a:rPr lang="en-US" sz="1800" b="1"/>
              <a:t>Hai nguồn ngắt bên ngoài và một nguồn ngắt nhanh, bảo vệ ngắt giả</a:t>
            </a:r>
            <a:endParaRPr lang="en-US" sz="1800"/>
          </a:p>
          <a:p>
            <a:pPr>
              <a:lnSpc>
                <a:spcPct val="80000"/>
              </a:lnSpc>
            </a:pPr>
            <a:r>
              <a:rPr lang="en-US" sz="2000" b="1"/>
              <a:t>Khối gỡ rối chương trình - Debug Unit (DBGU)</a:t>
            </a:r>
          </a:p>
          <a:p>
            <a:pPr lvl="1">
              <a:lnSpc>
                <a:spcPct val="80000"/>
              </a:lnSpc>
            </a:pPr>
            <a:r>
              <a:rPr lang="en-US" sz="1800" b="1"/>
              <a:t>UART hai dây và hỗ trợ cho kênh thông tin gỡ rối có ngắt</a:t>
            </a:r>
          </a:p>
          <a:p>
            <a:pPr>
              <a:lnSpc>
                <a:spcPct val="80000"/>
              </a:lnSpc>
            </a:pPr>
            <a:r>
              <a:rPr lang="en-US" sz="2000" b="1"/>
              <a:t>Ngăn ngừa truy cập ICE có thể lập trình</a:t>
            </a:r>
          </a:p>
          <a:p>
            <a:pPr>
              <a:lnSpc>
                <a:spcPct val="80000"/>
              </a:lnSpc>
            </a:pPr>
            <a:r>
              <a:rPr lang="en-US" sz="2000" b="1"/>
              <a:t>Bộ định thời chu kỳ - Periodic Interval Timer (PIT)</a:t>
            </a:r>
          </a:p>
          <a:p>
            <a:pPr lvl="1">
              <a:lnSpc>
                <a:spcPct val="80000"/>
              </a:lnSpc>
            </a:pPr>
            <a:r>
              <a:rPr lang="en-US" sz="1800" b="1"/>
              <a:t>Bộ đếm 20-bit có thể lập trình công thêm bộ đếm khoảng 12-bit</a:t>
            </a:r>
          </a:p>
          <a:p>
            <a:pPr>
              <a:lnSpc>
                <a:spcPct val="80000"/>
              </a:lnSpc>
            </a:pPr>
            <a:r>
              <a:rPr lang="en-US" sz="2000" b="1"/>
              <a:t>Bộ Watchdog cửa sổ - Windowed Watchdog (WDT)</a:t>
            </a:r>
          </a:p>
          <a:p>
            <a:pPr lvl="1">
              <a:lnSpc>
                <a:spcPct val="80000"/>
              </a:lnSpc>
            </a:pPr>
            <a:r>
              <a:rPr lang="en-US" sz="1800" b="1"/>
              <a:t>Bộ đếm có khoá bảo vệ 12-bit có thể lập trình</a:t>
            </a:r>
          </a:p>
          <a:p>
            <a:pPr lvl="1">
              <a:lnSpc>
                <a:spcPct val="80000"/>
              </a:lnSpc>
            </a:pPr>
            <a:r>
              <a:rPr lang="en-US" sz="1800" b="1"/>
              <a:t>Cung cấp tín hiệu Reset hoặc ngắt tới hệ thống</a:t>
            </a:r>
          </a:p>
          <a:p>
            <a:pPr lvl="1">
              <a:lnSpc>
                <a:spcPct val="80000"/>
              </a:lnSpc>
            </a:pPr>
            <a:r>
              <a:rPr lang="en-US" sz="1800" b="1"/>
              <a:t>Bộ đếm có thể ngưng khi vi xử lý trong chế độ Debug hoặc Idle</a:t>
            </a:r>
          </a:p>
          <a:p>
            <a:pPr>
              <a:lnSpc>
                <a:spcPct val="80000"/>
              </a:lnSpc>
            </a:pPr>
            <a:r>
              <a:rPr lang="en-US" sz="2000" b="1"/>
              <a:t>Bộ định thời thời gian thực - Real-time Timer (RTT)</a:t>
            </a:r>
          </a:p>
          <a:p>
            <a:pPr lvl="1">
              <a:lnSpc>
                <a:spcPct val="80000"/>
              </a:lnSpc>
            </a:pPr>
            <a:r>
              <a:rPr lang="en-US" sz="1800" b="1"/>
              <a:t>Bộ đếm chạy tự do 32-bit có cảnh báo</a:t>
            </a:r>
          </a:p>
          <a:p>
            <a:pPr lvl="1">
              <a:lnSpc>
                <a:spcPct val="80000"/>
              </a:lnSpc>
            </a:pPr>
            <a:r>
              <a:rPr lang="en-US" sz="1800" b="1"/>
              <a:t>Chạy theo bộ dao động RC bên trong</a:t>
            </a:r>
          </a:p>
        </p:txBody>
      </p:sp>
      <p:sp>
        <p:nvSpPr>
          <p:cNvPr id="156678" name="Rectangle 6"/>
          <p:cNvSpPr>
            <a:spLocks noGrp="1" noChangeArrowheads="1"/>
          </p:cNvSpPr>
          <p:nvPr>
            <p:ph type="title"/>
          </p:nvPr>
        </p:nvSpPr>
        <p:spPr bwMode="auto">
          <a:xfrm>
            <a:off x="1143000" y="228600"/>
            <a:ext cx="7315200" cy="563563"/>
          </a:xfrm>
          <a:noFill/>
          <a:ln>
            <a:miter lim="800000"/>
            <a:headEnd/>
            <a:tailEnd/>
          </a:ln>
        </p:spPr>
        <p:txBody>
          <a:bodyPr vert="horz" wrap="square" lIns="91440" tIns="45720" rIns="91440" bIns="45720" numCol="1" anchor="t" anchorCtr="0" compatLnSpc="1">
            <a:prstTxWarp prst="textNoShape">
              <a:avLst/>
            </a:prstTxWarp>
          </a:bodyPr>
          <a:lstStyle/>
          <a:p>
            <a:r>
              <a:rPr lang="en-US"/>
              <a:t>Các tính năng của AT91SAM7S256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F22B32DA-3898-427C-BA54-D482197FA9A9}" type="slidenum">
              <a:rPr lang="en-US"/>
              <a:pPr/>
              <a:t>8</a:t>
            </a:fld>
            <a:endParaRPr lang="en-US"/>
          </a:p>
        </p:txBody>
      </p:sp>
      <p:sp>
        <p:nvSpPr>
          <p:cNvPr id="14339" name="Rectangle 3"/>
          <p:cNvSpPr>
            <a:spLocks noGrp="1" noChangeArrowheads="1"/>
          </p:cNvSpPr>
          <p:nvPr>
            <p:ph type="body" idx="1"/>
          </p:nvPr>
        </p:nvSpPr>
        <p:spPr>
          <a:xfrm>
            <a:off x="381000" y="1036638"/>
            <a:ext cx="8458200" cy="5059362"/>
          </a:xfrm>
        </p:spPr>
        <p:txBody>
          <a:bodyPr/>
          <a:lstStyle/>
          <a:p>
            <a:pPr algn="just">
              <a:lnSpc>
                <a:spcPct val="90000"/>
              </a:lnSpc>
            </a:pPr>
            <a:r>
              <a:rPr lang="en-US" sz="2400"/>
              <a:t>ARM không có nhà máy sản xuất và không bán chip nào dưới thương hiệu của họ. Thay vào đó, họ cấp phép thiết kế lõi CPU cho hơn 200 nhà sản xuất bán dẫn trên khắp thế giới, như Marvell Qualcomm, Texas Instruments, …</a:t>
            </a:r>
          </a:p>
          <a:p>
            <a:pPr algn="just">
              <a:lnSpc>
                <a:spcPct val="90000"/>
              </a:lnSpc>
            </a:pPr>
            <a:r>
              <a:rPr lang="en-US" sz="2400"/>
              <a:t>Mỗi hãng khi nhận giấy phép này đều tự do đóng gói công nghệ ARM với những chỉnh sửa tùy ý để cho ra sản phẩm của riêng họ, tiếp thị dưới thương hiệu của riêng họ. </a:t>
            </a:r>
          </a:p>
          <a:p>
            <a:pPr algn="just">
              <a:lnSpc>
                <a:spcPct val="90000"/>
              </a:lnSpc>
            </a:pPr>
            <a:r>
              <a:rPr lang="en-US" sz="2400"/>
              <a:t>Ví dụ, CPU trong iPhone 3GS được bán dưới thương hiệu Samsung S5PC100, nhưng bên trong đó là lõi ARM Cortex A8 600MHz, liên kết với công nghệ xử lý đa phương tiện, tín hiệu, đồ họa của riêng Samsung. </a:t>
            </a:r>
          </a:p>
          <a:p>
            <a:pPr algn="just">
              <a:lnSpc>
                <a:spcPct val="90000"/>
              </a:lnSpc>
            </a:pPr>
            <a:r>
              <a:rPr lang="en-US" sz="2400"/>
              <a:t>Chip Hummingbird 1GHz của Samsung cũng dựa trên nền tảng Cortex A8 này và thêm các tính năng hỗ trợ đồ họa 3D, quay video Full-HD...</a:t>
            </a:r>
          </a:p>
        </p:txBody>
      </p:sp>
      <p:sp>
        <p:nvSpPr>
          <p:cNvPr id="14343" name="Rectangle 7"/>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GIỚI THIỆU CHUNG VỀ HỌ VI XỬ LÝ ARM</a:t>
            </a:r>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C8D741DE-7DAD-4216-961B-86B68F007285}" type="slidenum">
              <a:rPr lang="en-US"/>
              <a:pPr/>
              <a:t>80</a:t>
            </a:fld>
            <a:endParaRPr lang="en-US"/>
          </a:p>
        </p:txBody>
      </p:sp>
      <p:sp>
        <p:nvSpPr>
          <p:cNvPr id="157699" name="Rectangle 3"/>
          <p:cNvSpPr>
            <a:spLocks noGrp="1" noChangeArrowheads="1"/>
          </p:cNvSpPr>
          <p:nvPr>
            <p:ph type="body" idx="1"/>
          </p:nvPr>
        </p:nvSpPr>
        <p:spPr>
          <a:xfrm>
            <a:off x="304800" y="1295400"/>
            <a:ext cx="8458200" cy="4572000"/>
          </a:xfrm>
        </p:spPr>
        <p:txBody>
          <a:bodyPr/>
          <a:lstStyle/>
          <a:p>
            <a:pPr>
              <a:lnSpc>
                <a:spcPct val="80000"/>
              </a:lnSpc>
            </a:pPr>
            <a:r>
              <a:rPr lang="en-US" sz="2000" b="1"/>
              <a:t>Một bộ điều khiển vào ra song song (Parallel Input/Output Controller - PIOA)</a:t>
            </a:r>
          </a:p>
          <a:p>
            <a:pPr lvl="1">
              <a:lnSpc>
                <a:spcPct val="80000"/>
              </a:lnSpc>
            </a:pPr>
            <a:r>
              <a:rPr lang="en-US" sz="1800" b="1"/>
              <a:t>32 đường vào ra có thể lập trình ghép kênh tới hai thiết bị vào ra</a:t>
            </a:r>
          </a:p>
          <a:p>
            <a:pPr lvl="1">
              <a:lnSpc>
                <a:spcPct val="80000"/>
              </a:lnSpc>
            </a:pPr>
            <a:r>
              <a:rPr lang="en-US" sz="1800" b="1"/>
              <a:t>Có khả năng thay đổi ngõ vào ngắt trên mỗi đường vào ra</a:t>
            </a:r>
          </a:p>
          <a:p>
            <a:pPr lvl="1">
              <a:lnSpc>
                <a:spcPct val="80000"/>
              </a:lnSpc>
            </a:pPr>
            <a:r>
              <a:rPr lang="en-US" sz="1800" b="1"/>
              <a:t>Open-drain riêng có thể lập trình, có điện trở Pull-up và đồng bộ ra</a:t>
            </a:r>
            <a:endParaRPr lang="en-US" sz="1800"/>
          </a:p>
          <a:p>
            <a:pPr>
              <a:lnSpc>
                <a:spcPct val="80000"/>
              </a:lnSpc>
            </a:pPr>
            <a:r>
              <a:rPr lang="en-US" sz="2000" b="1"/>
              <a:t>Bộ điều khiển Peripheral DMA (PDC) 11 kênh</a:t>
            </a:r>
          </a:p>
          <a:p>
            <a:pPr>
              <a:lnSpc>
                <a:spcPct val="80000"/>
              </a:lnSpc>
            </a:pPr>
            <a:r>
              <a:rPr lang="en-US" sz="2000" b="1"/>
              <a:t>Một USB 2.0 Full Speed (12 Mbps)</a:t>
            </a:r>
          </a:p>
          <a:p>
            <a:pPr lvl="1">
              <a:lnSpc>
                <a:spcPct val="80000"/>
              </a:lnSpc>
            </a:pPr>
            <a:r>
              <a:rPr lang="en-US" sz="1800" b="1"/>
              <a:t>Tích hợ bộ truyền nhận, và 328-byte FIFOs c1o thể cấu hình được</a:t>
            </a:r>
          </a:p>
          <a:p>
            <a:pPr>
              <a:lnSpc>
                <a:spcPct val="80000"/>
              </a:lnSpc>
            </a:pPr>
            <a:r>
              <a:rPr lang="en-US" sz="2000" b="1"/>
              <a:t>Một bộ điều khiển vào ra nối tiếp đồng bộ  (Synchronous Serial Controller - SSC)</a:t>
            </a:r>
          </a:p>
          <a:p>
            <a:pPr lvl="1">
              <a:lnSpc>
                <a:spcPct val="80000"/>
              </a:lnSpc>
            </a:pPr>
            <a:r>
              <a:rPr lang="en-US" sz="1800" b="1"/>
              <a:t>Các tín hiệu đồng bộ khung (Frame Sync) và clock độc lập cho mỗi bộ truyền và bộ nhận.</a:t>
            </a:r>
          </a:p>
          <a:p>
            <a:pPr lvl="1">
              <a:lnSpc>
                <a:spcPct val="80000"/>
              </a:lnSpc>
            </a:pPr>
            <a:r>
              <a:rPr lang="en-US" sz="1800" b="1"/>
              <a:t>Hỗ trợ giao tiếp tương tự I²S, hỗ trợ Time Division Multiplex</a:t>
            </a:r>
          </a:p>
          <a:p>
            <a:pPr lvl="1">
              <a:lnSpc>
                <a:spcPct val="80000"/>
              </a:lnSpc>
            </a:pPr>
            <a:r>
              <a:rPr lang="en-US" sz="1800" b="1"/>
              <a:t>Có khả năng truyền chuỗi dữ liệu liên tục tốc độ cao với bộ truyền dữ liệu 32 bit</a:t>
            </a:r>
          </a:p>
          <a:p>
            <a:pPr lvl="1">
              <a:lnSpc>
                <a:spcPct val="80000"/>
              </a:lnSpc>
            </a:pPr>
            <a:r>
              <a:rPr lang="en-US" sz="1800" b="1"/>
              <a:t>Hỗ trợ đầu đủ các đường gia tiếp modem trên USART1</a:t>
            </a:r>
          </a:p>
        </p:txBody>
      </p:sp>
      <p:sp>
        <p:nvSpPr>
          <p:cNvPr id="157702" name="Rectangle 6"/>
          <p:cNvSpPr>
            <a:spLocks noGrp="1" noChangeArrowheads="1"/>
          </p:cNvSpPr>
          <p:nvPr>
            <p:ph type="title"/>
          </p:nvPr>
        </p:nvSpPr>
        <p:spPr bwMode="auto">
          <a:xfrm>
            <a:off x="1143000" y="228600"/>
            <a:ext cx="7315200" cy="563563"/>
          </a:xfrm>
          <a:noFill/>
          <a:ln>
            <a:miter lim="800000"/>
            <a:headEnd/>
            <a:tailEnd/>
          </a:ln>
        </p:spPr>
        <p:txBody>
          <a:bodyPr vert="horz" wrap="square" lIns="91440" tIns="45720" rIns="91440" bIns="45720" numCol="1" anchor="t" anchorCtr="0" compatLnSpc="1">
            <a:prstTxWarp prst="textNoShape">
              <a:avLst/>
            </a:prstTxWarp>
          </a:bodyPr>
          <a:lstStyle/>
          <a:p>
            <a:r>
              <a:rPr lang="en-US"/>
              <a:t>Các tính năng của AT91SAM7S256</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D3F1D2CF-DE77-4779-A6D9-EA5212CD5245}" type="slidenum">
              <a:rPr lang="en-US"/>
              <a:pPr/>
              <a:t>81</a:t>
            </a:fld>
            <a:endParaRPr lang="en-US"/>
          </a:p>
        </p:txBody>
      </p:sp>
      <p:sp>
        <p:nvSpPr>
          <p:cNvPr id="158723" name="Rectangle 3"/>
          <p:cNvSpPr>
            <a:spLocks noGrp="1" noChangeArrowheads="1"/>
          </p:cNvSpPr>
          <p:nvPr>
            <p:ph type="body" idx="1"/>
          </p:nvPr>
        </p:nvSpPr>
        <p:spPr>
          <a:xfrm>
            <a:off x="228600" y="990600"/>
            <a:ext cx="8763000" cy="5181600"/>
          </a:xfrm>
        </p:spPr>
        <p:txBody>
          <a:bodyPr/>
          <a:lstStyle/>
          <a:p>
            <a:pPr algn="just">
              <a:lnSpc>
                <a:spcPct val="80000"/>
              </a:lnSpc>
            </a:pPr>
            <a:r>
              <a:rPr lang="en-US" sz="2400" b="1"/>
              <a:t>Hai bộ truyền nhận nối tiếp (USART)</a:t>
            </a:r>
          </a:p>
          <a:p>
            <a:pPr lvl="1" algn="just">
              <a:lnSpc>
                <a:spcPct val="80000"/>
              </a:lnSpc>
            </a:pPr>
            <a:r>
              <a:rPr lang="en-US" sz="1800" b="1"/>
              <a:t>Bộ tạo tốc độ Baud riêng, Điều chế giải điều chế hông ngoại IrDA Infrared Modulation/Demodulation</a:t>
            </a:r>
          </a:p>
          <a:p>
            <a:pPr lvl="1" algn="just">
              <a:lnSpc>
                <a:spcPct val="80000"/>
              </a:lnSpc>
            </a:pPr>
            <a:r>
              <a:rPr lang="en-US" sz="1800" b="1"/>
              <a:t>Hỗ trợ cho Smart Card ISO7816 T0/T1, bắt tay phần cứng, Hỗ trợ RS485</a:t>
            </a:r>
          </a:p>
          <a:p>
            <a:pPr lvl="1" algn="just">
              <a:lnSpc>
                <a:spcPct val="80000"/>
              </a:lnSpc>
            </a:pPr>
            <a:r>
              <a:rPr lang="en-US" sz="1800" b="1"/>
              <a:t>Mã hoá giải mã Manchester</a:t>
            </a:r>
          </a:p>
          <a:p>
            <a:pPr algn="just">
              <a:lnSpc>
                <a:spcPct val="80000"/>
              </a:lnSpc>
            </a:pPr>
            <a:r>
              <a:rPr lang="en-US" sz="2000" b="1"/>
              <a:t>Một giao tiếp SPI - Master/Slave Serial Peripheral Interface (SPI)</a:t>
            </a:r>
          </a:p>
          <a:p>
            <a:pPr lvl="1" algn="just">
              <a:lnSpc>
                <a:spcPct val="80000"/>
              </a:lnSpc>
            </a:pPr>
            <a:r>
              <a:rPr lang="en-US" sz="1800" b="1"/>
              <a:t>Độ dài dữ liệu có thể lập trình từ 8 tới 16-bit, Chọn 04 ngoại vi bên ngoài</a:t>
            </a:r>
          </a:p>
          <a:p>
            <a:pPr algn="just">
              <a:lnSpc>
                <a:spcPct val="80000"/>
              </a:lnSpc>
            </a:pPr>
            <a:r>
              <a:rPr lang="en-US" sz="2000" b="1"/>
              <a:t>Một bộ định thời 03 kênh 16 bit -  Three-channel 16-bit Timer/Counter (TC)</a:t>
            </a:r>
          </a:p>
          <a:p>
            <a:pPr lvl="1" algn="just">
              <a:lnSpc>
                <a:spcPct val="80000"/>
              </a:lnSpc>
            </a:pPr>
            <a:r>
              <a:rPr lang="en-US" sz="1800" b="1"/>
              <a:t>Ba nguồn clock vào bên ngoài, Hai chân vào đa dụng cho một kênh </a:t>
            </a:r>
          </a:p>
          <a:p>
            <a:pPr lvl="1" algn="just">
              <a:lnSpc>
                <a:spcPct val="80000"/>
              </a:lnSpc>
            </a:pPr>
            <a:r>
              <a:rPr lang="en-US" sz="1800" b="1"/>
              <a:t>Tạo PWM double, Chế độ Capture/Waveform, Có khả năng  đếm lên và đếm xuống</a:t>
            </a:r>
          </a:p>
          <a:p>
            <a:pPr algn="just">
              <a:lnSpc>
                <a:spcPct val="80000"/>
              </a:lnSpc>
            </a:pPr>
            <a:r>
              <a:rPr lang="en-US" sz="2000" b="1"/>
              <a:t>Một bộ điều khiển PWM 04 kênh 16 bit - Four-channel 16-bit PWM Controller (PWMC)</a:t>
            </a:r>
          </a:p>
          <a:p>
            <a:pPr algn="just">
              <a:lnSpc>
                <a:spcPct val="80000"/>
              </a:lnSpc>
            </a:pPr>
            <a:r>
              <a:rPr lang="en-US" sz="2000" b="1"/>
              <a:t>Một giao tiếp TWI- Two-wire Interface (TWI)</a:t>
            </a:r>
          </a:p>
          <a:p>
            <a:pPr lvl="1" algn="just">
              <a:lnSpc>
                <a:spcPct val="80000"/>
              </a:lnSpc>
            </a:pPr>
            <a:r>
              <a:rPr lang="en-US" sz="1800" b="1"/>
              <a:t>Chỉ hỗ trợ chế độ Master, Hỗ trợ giao tiếp với tất cả các EEPROM TWI của Atmel</a:t>
            </a:r>
            <a:endParaRPr lang="en-US" sz="1800"/>
          </a:p>
        </p:txBody>
      </p:sp>
      <p:sp>
        <p:nvSpPr>
          <p:cNvPr id="158726" name="Rectangle 6"/>
          <p:cNvSpPr>
            <a:spLocks noGrp="1" noChangeArrowheads="1"/>
          </p:cNvSpPr>
          <p:nvPr>
            <p:ph type="title"/>
          </p:nvPr>
        </p:nvSpPr>
        <p:spPr bwMode="auto">
          <a:xfrm>
            <a:off x="1143000" y="228600"/>
            <a:ext cx="7315200" cy="563563"/>
          </a:xfrm>
          <a:noFill/>
          <a:ln>
            <a:miter lim="800000"/>
            <a:headEnd/>
            <a:tailEnd/>
          </a:ln>
        </p:spPr>
        <p:txBody>
          <a:bodyPr vert="horz" wrap="square" lIns="91440" tIns="45720" rIns="91440" bIns="45720" numCol="1" anchor="t" anchorCtr="0" compatLnSpc="1">
            <a:prstTxWarp prst="textNoShape">
              <a:avLst/>
            </a:prstTxWarp>
          </a:bodyPr>
          <a:lstStyle/>
          <a:p>
            <a:r>
              <a:rPr lang="en-US"/>
              <a:t>Các tính năng của AT91SAM7S256</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CD67EF05-D963-48E1-988E-A60DCFE48CF5}" type="slidenum">
              <a:rPr lang="en-US"/>
              <a:pPr/>
              <a:t>82</a:t>
            </a:fld>
            <a:endParaRPr lang="en-US"/>
          </a:p>
        </p:txBody>
      </p:sp>
      <p:sp>
        <p:nvSpPr>
          <p:cNvPr id="159747" name="Rectangle 3"/>
          <p:cNvSpPr>
            <a:spLocks noGrp="1" noChangeArrowheads="1"/>
          </p:cNvSpPr>
          <p:nvPr>
            <p:ph type="body" idx="1"/>
          </p:nvPr>
        </p:nvSpPr>
        <p:spPr>
          <a:xfrm>
            <a:off x="457200" y="1066800"/>
            <a:ext cx="8229600" cy="5029200"/>
          </a:xfrm>
        </p:spPr>
        <p:txBody>
          <a:bodyPr/>
          <a:lstStyle/>
          <a:p>
            <a:pPr>
              <a:lnSpc>
                <a:spcPct val="80000"/>
              </a:lnSpc>
            </a:pPr>
            <a:r>
              <a:rPr lang="en-US" sz="2400" b="1"/>
              <a:t>Một ADC  8 kênh 10-bit, 4 kênh ghép kênh với chân vào ra số</a:t>
            </a:r>
          </a:p>
          <a:p>
            <a:pPr>
              <a:lnSpc>
                <a:spcPct val="80000"/>
              </a:lnSpc>
            </a:pPr>
            <a:r>
              <a:rPr lang="en-US" sz="2400" b="1"/>
              <a:t>IEEE 1149.1 JTAG Boundary Scan trên tất cả các chân số</a:t>
            </a:r>
          </a:p>
          <a:p>
            <a:pPr algn="just">
              <a:lnSpc>
                <a:spcPct val="80000"/>
              </a:lnSpc>
            </a:pPr>
            <a:r>
              <a:rPr lang="en-US" sz="2400" b="1"/>
              <a:t>Có thể kết nối với các cổng vào ra 5V, bao gồm 4 đường lái vào ra dòng cao tới 16 mA</a:t>
            </a:r>
            <a:endParaRPr lang="en-US" sz="2400"/>
          </a:p>
          <a:p>
            <a:pPr>
              <a:lnSpc>
                <a:spcPct val="80000"/>
              </a:lnSpc>
            </a:pPr>
            <a:r>
              <a:rPr lang="en-US" sz="2400" b="1"/>
              <a:t>Các khối nguồn cung cấp</a:t>
            </a:r>
          </a:p>
          <a:p>
            <a:pPr lvl="1">
              <a:lnSpc>
                <a:spcPct val="80000"/>
              </a:lnSpc>
            </a:pPr>
            <a:r>
              <a:rPr lang="en-US" sz="2000" b="1"/>
              <a:t>Tích hợp nguồn ổn áp 1.8V, cấp nguồn tới 100 mA cho lõi và các linh kiện bên ngoài</a:t>
            </a:r>
          </a:p>
          <a:p>
            <a:pPr lvl="1" algn="just">
              <a:lnSpc>
                <a:spcPct val="80000"/>
              </a:lnSpc>
            </a:pPr>
            <a:r>
              <a:rPr lang="en-US" sz="2000" b="1"/>
              <a:t>Cấo nguồn 3.3V VDDIO cho các đường I/O, cấp nguồn VDDFLASH 3.3V độc lập cho Flash</a:t>
            </a:r>
          </a:p>
          <a:p>
            <a:pPr lvl="1">
              <a:lnSpc>
                <a:spcPct val="80000"/>
              </a:lnSpc>
            </a:pPr>
            <a:r>
              <a:rPr lang="en-US" sz="2000" b="1"/>
              <a:t>Cấp nguồn VDDCORE 1.8V cho lõi với bộ phát hiện giảm nguồn bất thường (Brown-out)</a:t>
            </a:r>
          </a:p>
          <a:p>
            <a:pPr>
              <a:lnSpc>
                <a:spcPct val="80000"/>
              </a:lnSpc>
            </a:pPr>
            <a:r>
              <a:rPr lang="en-US" sz="2400" b="1"/>
              <a:t>Tốc độ lên tới 55 MHz tại 1.65V và 85</a:t>
            </a:r>
            <a:r>
              <a:rPr lang="en-US" sz="2400"/>
              <a:t>°</a:t>
            </a:r>
            <a:r>
              <a:rPr lang="en-US" sz="2400" b="1"/>
              <a:t>C trong các điều kiện xấu nhất</a:t>
            </a:r>
          </a:p>
          <a:p>
            <a:pPr>
              <a:lnSpc>
                <a:spcPct val="80000"/>
              </a:lnSpc>
            </a:pPr>
            <a:r>
              <a:rPr lang="en-US" sz="2400" b="1"/>
              <a:t>Đóng gói 64 chân dạng LQFP</a:t>
            </a:r>
          </a:p>
        </p:txBody>
      </p:sp>
      <p:sp>
        <p:nvSpPr>
          <p:cNvPr id="159749" name="Rectangle 5"/>
          <p:cNvSpPr>
            <a:spLocks noGrp="1" noChangeArrowheads="1"/>
          </p:cNvSpPr>
          <p:nvPr>
            <p:ph type="title"/>
          </p:nvPr>
        </p:nvSpPr>
        <p:spPr bwMode="auto">
          <a:xfrm>
            <a:off x="1143000" y="228600"/>
            <a:ext cx="7315200" cy="563563"/>
          </a:xfrm>
          <a:noFill/>
          <a:ln>
            <a:miter lim="800000"/>
            <a:headEnd/>
            <a:tailEnd/>
          </a:ln>
        </p:spPr>
        <p:txBody>
          <a:bodyPr vert="horz" wrap="square" lIns="91440" tIns="45720" rIns="91440" bIns="45720" numCol="1" anchor="t" anchorCtr="0" compatLnSpc="1">
            <a:prstTxWarp prst="textNoShape">
              <a:avLst/>
            </a:prstTxWarp>
          </a:bodyPr>
          <a:lstStyle/>
          <a:p>
            <a:r>
              <a:rPr lang="en-US"/>
              <a:t>Các tính năng của AT91SAM7S256</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2"/>
          <p:cNvSpPr>
            <a:spLocks noGrp="1"/>
          </p:cNvSpPr>
          <p:nvPr>
            <p:ph type="dt" sz="half" idx="10"/>
          </p:nvPr>
        </p:nvSpPr>
        <p:spPr/>
        <p:txBody>
          <a:bodyPr/>
          <a:lstStyle/>
          <a:p>
            <a:r>
              <a:rPr lang="en-US"/>
              <a:t>www.ptit.edu.vn</a:t>
            </a:r>
          </a:p>
          <a:p>
            <a:r>
              <a:rPr lang="en-US"/>
              <a:t>ĐỀ TÀI: KIT ARM	</a:t>
            </a:r>
          </a:p>
        </p:txBody>
      </p:sp>
      <p:sp>
        <p:nvSpPr>
          <p:cNvPr id="14" name="Footer Placeholder 3"/>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15" name="Slide Number Placeholder 4"/>
          <p:cNvSpPr>
            <a:spLocks noGrp="1"/>
          </p:cNvSpPr>
          <p:nvPr>
            <p:ph type="sldNum" sz="quarter" idx="12"/>
          </p:nvPr>
        </p:nvSpPr>
        <p:spPr/>
        <p:txBody>
          <a:bodyPr/>
          <a:lstStyle/>
          <a:p>
            <a:r>
              <a:rPr lang="en-US"/>
              <a:t>Trang: </a:t>
            </a:r>
            <a:fld id="{A5E22875-BE2D-4B47-B545-E6028525EB95}" type="slidenum">
              <a:rPr lang="en-US"/>
              <a:pPr/>
              <a:t>83</a:t>
            </a:fld>
            <a:endParaRPr lang="en-US"/>
          </a:p>
        </p:txBody>
      </p:sp>
      <p:sp>
        <p:nvSpPr>
          <p:cNvPr id="117762" name="Rectangle 2"/>
          <p:cNvSpPr>
            <a:spLocks noGrp="1" noChangeArrowheads="1"/>
          </p:cNvSpPr>
          <p:nvPr>
            <p:ph type="title"/>
          </p:nvPr>
        </p:nvSpPr>
        <p:spPr bwMode="auto">
          <a:xfrm>
            <a:off x="838200" y="122238"/>
            <a:ext cx="8229600" cy="639762"/>
          </a:xfrm>
          <a:noFill/>
          <a:ln>
            <a:miter lim="800000"/>
            <a:headEnd/>
            <a:tailEnd/>
          </a:ln>
        </p:spPr>
        <p:txBody>
          <a:bodyPr vert="horz" wrap="square" lIns="91440" tIns="45720" rIns="91440" bIns="45720" numCol="1" anchor="t" anchorCtr="0" compatLnSpc="1">
            <a:prstTxWarp prst="textNoShape">
              <a:avLst/>
            </a:prstTxWarp>
          </a:bodyPr>
          <a:lstStyle/>
          <a:p>
            <a:r>
              <a:rPr lang="en-US"/>
              <a:t>Tăng hiệu quả truyền dữ liệu nối tiếp của PDC</a:t>
            </a:r>
          </a:p>
        </p:txBody>
      </p:sp>
      <p:graphicFrame>
        <p:nvGraphicFramePr>
          <p:cNvPr id="117763" name="Object 3"/>
          <p:cNvGraphicFramePr>
            <a:graphicFrameLocks noChangeAspect="1"/>
          </p:cNvGraphicFramePr>
          <p:nvPr/>
        </p:nvGraphicFramePr>
        <p:xfrm>
          <a:off x="1614488" y="1230313"/>
          <a:ext cx="5791200" cy="4400550"/>
        </p:xfrm>
        <a:graphic>
          <a:graphicData uri="http://schemas.openxmlformats.org/presentationml/2006/ole">
            <p:oleObj spid="_x0000_s117763" name="Worksheet" r:id="rId3" imgW="3465000" imgH="2632680" progId="Excel.Sheet.8">
              <p:embed/>
            </p:oleObj>
          </a:graphicData>
        </a:graphic>
      </p:graphicFrame>
      <p:sp>
        <p:nvSpPr>
          <p:cNvPr id="117764" name="Text Box 4"/>
          <p:cNvSpPr txBox="1">
            <a:spLocks noChangeArrowheads="1"/>
          </p:cNvSpPr>
          <p:nvPr/>
        </p:nvSpPr>
        <p:spPr bwMode="auto">
          <a:xfrm>
            <a:off x="3214688" y="5802313"/>
            <a:ext cx="3024187" cy="217487"/>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400" b="1" i="1">
                <a:solidFill>
                  <a:srgbClr val="3333FF"/>
                </a:solidFill>
              </a:rPr>
              <a:t>55MHz Thumb mode from FLASH</a:t>
            </a:r>
            <a:r>
              <a:rPr lang="en-US" sz="1400" b="1" i="1"/>
              <a:t> </a:t>
            </a:r>
          </a:p>
        </p:txBody>
      </p:sp>
      <p:pic>
        <p:nvPicPr>
          <p:cNvPr id="117765" name="Picture 5" descr="smiley-bad"/>
          <p:cNvPicPr>
            <a:picLocks noChangeAspect="1" noChangeArrowheads="1"/>
          </p:cNvPicPr>
          <p:nvPr/>
        </p:nvPicPr>
        <p:blipFill>
          <a:blip r:embed="rId4"/>
          <a:srcRect/>
          <a:stretch>
            <a:fillRect/>
          </a:stretch>
        </p:blipFill>
        <p:spPr bwMode="auto">
          <a:xfrm>
            <a:off x="3633788" y="4125913"/>
            <a:ext cx="609600" cy="609600"/>
          </a:xfrm>
          <a:prstGeom prst="rect">
            <a:avLst/>
          </a:prstGeom>
          <a:noFill/>
        </p:spPr>
      </p:pic>
      <p:pic>
        <p:nvPicPr>
          <p:cNvPr id="117766" name="Picture 6" descr="smiley-exhausted"/>
          <p:cNvPicPr>
            <a:picLocks noChangeAspect="1" noChangeArrowheads="1"/>
          </p:cNvPicPr>
          <p:nvPr/>
        </p:nvPicPr>
        <p:blipFill>
          <a:blip r:embed="rId5"/>
          <a:srcRect/>
          <a:stretch>
            <a:fillRect/>
          </a:stretch>
        </p:blipFill>
        <p:spPr bwMode="auto">
          <a:xfrm>
            <a:off x="3624263" y="3440113"/>
            <a:ext cx="609600" cy="609600"/>
          </a:xfrm>
          <a:prstGeom prst="rect">
            <a:avLst/>
          </a:prstGeom>
          <a:noFill/>
        </p:spPr>
      </p:pic>
      <p:pic>
        <p:nvPicPr>
          <p:cNvPr id="117767" name="Picture 7" descr="smiley"/>
          <p:cNvPicPr>
            <a:picLocks noChangeAspect="1" noChangeArrowheads="1"/>
          </p:cNvPicPr>
          <p:nvPr/>
        </p:nvPicPr>
        <p:blipFill>
          <a:blip r:embed="rId6" cstate="print"/>
          <a:srcRect/>
          <a:stretch>
            <a:fillRect/>
          </a:stretch>
        </p:blipFill>
        <p:spPr bwMode="auto">
          <a:xfrm>
            <a:off x="3633788" y="2420938"/>
            <a:ext cx="609600" cy="608012"/>
          </a:xfrm>
          <a:prstGeom prst="rect">
            <a:avLst/>
          </a:prstGeom>
          <a:noFill/>
        </p:spPr>
      </p:pic>
      <p:pic>
        <p:nvPicPr>
          <p:cNvPr id="117768" name="Picture 8" descr="smiley"/>
          <p:cNvPicPr>
            <a:picLocks noChangeAspect="1" noChangeArrowheads="1"/>
          </p:cNvPicPr>
          <p:nvPr/>
        </p:nvPicPr>
        <p:blipFill>
          <a:blip r:embed="rId6" cstate="print"/>
          <a:srcRect/>
          <a:stretch>
            <a:fillRect/>
          </a:stretch>
        </p:blipFill>
        <p:spPr bwMode="auto">
          <a:xfrm>
            <a:off x="6034088" y="4965700"/>
            <a:ext cx="609600" cy="608013"/>
          </a:xfrm>
          <a:prstGeom prst="rect">
            <a:avLst/>
          </a:prstGeom>
          <a:noFill/>
        </p:spPr>
      </p:pic>
      <p:sp>
        <p:nvSpPr>
          <p:cNvPr id="117769" name="AutoShape 9"/>
          <p:cNvSpPr>
            <a:spLocks noChangeArrowheads="1"/>
          </p:cNvSpPr>
          <p:nvPr/>
        </p:nvSpPr>
        <p:spPr bwMode="auto">
          <a:xfrm rot="5400000">
            <a:off x="5072063" y="3211513"/>
            <a:ext cx="2514600" cy="838200"/>
          </a:xfrm>
          <a:custGeom>
            <a:avLst/>
            <a:gdLst>
              <a:gd name="G0" fmla="+- 17953 0 0"/>
              <a:gd name="G1" fmla="+- 5195 0 0"/>
              <a:gd name="G2" fmla="+- 21600 0 5195"/>
              <a:gd name="G3" fmla="+- 10800 0 5195"/>
              <a:gd name="G4" fmla="+- 21600 0 17953"/>
              <a:gd name="G5" fmla="*/ G4 G3 10800"/>
              <a:gd name="G6" fmla="+- 21600 0 G5"/>
              <a:gd name="T0" fmla="*/ 17953 w 21600"/>
              <a:gd name="T1" fmla="*/ 0 h 21600"/>
              <a:gd name="T2" fmla="*/ 0 w 21600"/>
              <a:gd name="T3" fmla="*/ 10800 h 21600"/>
              <a:gd name="T4" fmla="*/ 17953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7953" y="0"/>
                </a:moveTo>
                <a:lnTo>
                  <a:pt x="17953" y="5195"/>
                </a:lnTo>
                <a:lnTo>
                  <a:pt x="3375" y="5195"/>
                </a:lnTo>
                <a:lnTo>
                  <a:pt x="3375" y="16405"/>
                </a:lnTo>
                <a:lnTo>
                  <a:pt x="17953" y="16405"/>
                </a:lnTo>
                <a:lnTo>
                  <a:pt x="17953" y="21600"/>
                </a:lnTo>
                <a:lnTo>
                  <a:pt x="21600" y="10800"/>
                </a:lnTo>
                <a:close/>
              </a:path>
              <a:path w="21600" h="21600">
                <a:moveTo>
                  <a:pt x="1350" y="5195"/>
                </a:moveTo>
                <a:lnTo>
                  <a:pt x="1350" y="16405"/>
                </a:lnTo>
                <a:lnTo>
                  <a:pt x="2700" y="16405"/>
                </a:lnTo>
                <a:lnTo>
                  <a:pt x="2700" y="5195"/>
                </a:lnTo>
                <a:close/>
              </a:path>
              <a:path w="21600" h="21600">
                <a:moveTo>
                  <a:pt x="0" y="5195"/>
                </a:moveTo>
                <a:lnTo>
                  <a:pt x="0" y="16405"/>
                </a:lnTo>
                <a:lnTo>
                  <a:pt x="675" y="16405"/>
                </a:lnTo>
                <a:lnTo>
                  <a:pt x="675" y="5195"/>
                </a:lnTo>
                <a:close/>
              </a:path>
            </a:pathLst>
          </a:custGeom>
          <a:gradFill rotWithShape="0">
            <a:gsLst>
              <a:gs pos="0">
                <a:schemeClr val="bg1"/>
              </a:gs>
              <a:gs pos="100000">
                <a:srgbClr val="0066FF"/>
              </a:gs>
            </a:gsLst>
            <a:lin ang="5400000" scaled="1"/>
          </a:gradFill>
          <a:ln w="12700">
            <a:solidFill>
              <a:schemeClr val="tx1"/>
            </a:solidFill>
            <a:miter lim="800000"/>
            <a:headEnd/>
            <a:tailEnd/>
          </a:ln>
          <a:effectLst/>
        </p:spPr>
        <p:txBody>
          <a:bodyPr wrap="none" lIns="82800" tIns="39600" rIns="82800" bIns="39600" anchor="ctr"/>
          <a:lstStyle/>
          <a:p>
            <a:endParaRPr lang="en-GB"/>
          </a:p>
        </p:txBody>
      </p:sp>
      <p:sp>
        <p:nvSpPr>
          <p:cNvPr id="117770" name="WordArt 10"/>
          <p:cNvSpPr>
            <a:spLocks noChangeArrowheads="1" noChangeShapeType="1" noTextEdit="1"/>
          </p:cNvSpPr>
          <p:nvPr/>
        </p:nvSpPr>
        <p:spPr bwMode="auto">
          <a:xfrm>
            <a:off x="3824288" y="4697413"/>
            <a:ext cx="1524000" cy="695325"/>
          </a:xfrm>
          <a:prstGeom prst="rect">
            <a:avLst/>
          </a:prstGeom>
        </p:spPr>
        <p:txBody>
          <a:bodyPr wrap="none" fromWordArt="1">
            <a:prstTxWarp prst="textSlantUp">
              <a:avLst>
                <a:gd name="adj" fmla="val 55556"/>
              </a:avLst>
            </a:prstTxWarp>
          </a:bodyPr>
          <a:lstStyle/>
          <a:p>
            <a:pPr algn="ctr"/>
            <a:r>
              <a:rPr lang="en-GB" sz="3600" kern="10">
                <a:ln w="9525">
                  <a:solidFill>
                    <a:srgbClr val="000000"/>
                  </a:solidFill>
                  <a:round/>
                  <a:headEnd/>
                  <a:tailEnd/>
                </a:ln>
                <a:solidFill>
                  <a:srgbClr val="000000"/>
                </a:solidFill>
                <a:latin typeface="Arial Black"/>
              </a:rPr>
              <a:t>Not Feasible</a:t>
            </a:r>
          </a:p>
        </p:txBody>
      </p:sp>
      <p:pic>
        <p:nvPicPr>
          <p:cNvPr id="117771" name="Picture 11" descr="g8569"/>
          <p:cNvPicPr>
            <a:picLocks noChangeAspect="1" noChangeArrowheads="1"/>
          </p:cNvPicPr>
          <p:nvPr/>
        </p:nvPicPr>
        <p:blipFill>
          <a:blip r:embed="rId7"/>
          <a:srcRect/>
          <a:stretch>
            <a:fillRect/>
          </a:stretch>
        </p:blipFill>
        <p:spPr bwMode="auto">
          <a:xfrm>
            <a:off x="3624263" y="5321300"/>
            <a:ext cx="647700" cy="252413"/>
          </a:xfrm>
          <a:prstGeom prst="rect">
            <a:avLst/>
          </a:prstGeom>
          <a:noFill/>
        </p:spPr>
      </p:pic>
      <p:sp>
        <p:nvSpPr>
          <p:cNvPr id="117772" name="Text Box 12"/>
          <p:cNvSpPr txBox="1">
            <a:spLocks noChangeArrowheads="1"/>
          </p:cNvSpPr>
          <p:nvPr/>
        </p:nvSpPr>
        <p:spPr bwMode="auto">
          <a:xfrm rot="1797670">
            <a:off x="7634288" y="1263650"/>
            <a:ext cx="747712" cy="336550"/>
          </a:xfrm>
          <a:prstGeom prst="rect">
            <a:avLst/>
          </a:prstGeom>
          <a:solidFill>
            <a:srgbClr val="000099"/>
          </a:solidFill>
          <a:ln w="12700">
            <a:noFill/>
            <a:miter lim="800000"/>
            <a:headEnd/>
            <a:tailEnd/>
          </a:ln>
          <a:effectLst/>
        </p:spPr>
        <p:txBody>
          <a:bodyPr wrap="none" lIns="91435" tIns="45718" rIns="91435" bIns="45718">
            <a:spAutoFit/>
          </a:bodyPr>
          <a:lstStyle/>
          <a:p>
            <a:pPr algn="ctr" eaLnBrk="0" hangingPunct="0"/>
            <a:r>
              <a:rPr lang="en-GB" sz="1600" b="1">
                <a:solidFill>
                  <a:schemeClr val="bg1"/>
                </a:solidFill>
              </a:rPr>
              <a:t>SAM7</a:t>
            </a:r>
            <a:endParaRPr lang="en-US" sz="1600" b="1">
              <a:solidFill>
                <a:schemeClr val="bg1"/>
              </a:solidFill>
            </a:endParaRPr>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p:cNvSpPr>
            <a:spLocks noGrp="1"/>
          </p:cNvSpPr>
          <p:nvPr>
            <p:ph type="dt" sz="half" idx="10"/>
          </p:nvPr>
        </p:nvSpPr>
        <p:spPr/>
        <p:txBody>
          <a:bodyPr/>
          <a:lstStyle/>
          <a:p>
            <a:r>
              <a:rPr lang="en-US"/>
              <a:t>www.ptit.edu.vn</a:t>
            </a:r>
          </a:p>
          <a:p>
            <a:r>
              <a:rPr lang="en-US"/>
              <a:t>ĐỀ TÀI: KIT ARM	</a:t>
            </a:r>
          </a:p>
        </p:txBody>
      </p:sp>
      <p:sp>
        <p:nvSpPr>
          <p:cNvPr id="13" name="Footer Placeholder 2"/>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14" name="Slide Number Placeholder 3"/>
          <p:cNvSpPr>
            <a:spLocks noGrp="1"/>
          </p:cNvSpPr>
          <p:nvPr>
            <p:ph type="sldNum" sz="quarter" idx="12"/>
          </p:nvPr>
        </p:nvSpPr>
        <p:spPr/>
        <p:txBody>
          <a:bodyPr/>
          <a:lstStyle/>
          <a:p>
            <a:r>
              <a:rPr lang="en-US"/>
              <a:t>Trang: </a:t>
            </a:r>
            <a:fld id="{C2170C57-2EC5-49A1-B6D7-5739973BD7B3}" type="slidenum">
              <a:rPr lang="en-US"/>
              <a:pPr/>
              <a:t>84</a:t>
            </a:fld>
            <a:endParaRPr lang="en-US"/>
          </a:p>
        </p:txBody>
      </p:sp>
      <p:sp>
        <p:nvSpPr>
          <p:cNvPr id="11" name="Shape 10"/>
          <p:cNvSpPr txBox="1">
            <a:spLocks noGrp="1"/>
          </p:cNvSpPr>
          <p:nvPr/>
        </p:nvSpPr>
        <p:spPr bwMode="auto">
          <a:xfrm>
            <a:off x="-111125" y="6664325"/>
            <a:ext cx="561975" cy="158750"/>
          </a:xfrm>
          <a:prstGeom prst="rect">
            <a:avLst/>
          </a:prstGeom>
          <a:noFill/>
          <a:ln w="9525">
            <a:noFill/>
            <a:miter lim="800000"/>
            <a:headEnd/>
            <a:tailEnd/>
          </a:ln>
        </p:spPr>
        <p:txBody>
          <a:bodyPr lIns="64288" tIns="32144" rIns="64288" bIns="32144"/>
          <a:lstStyle/>
          <a:p>
            <a:pPr algn="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fld id="{6C314B5B-F850-41F5-852A-AAB438A1D1BC}" type="slidenum">
              <a:rPr lang="en-US" sz="800" b="1">
                <a:solidFill>
                  <a:srgbClr val="FFFFFF"/>
                </a:solidFill>
                <a:latin typeface="Helvetica" pitchFamily="34" charset="0"/>
              </a:rPr>
              <a:pPr algn="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t>84</a:t>
            </a:fld>
            <a:endParaRPr lang="en-US" sz="800" b="1">
              <a:solidFill>
                <a:srgbClr val="FFFFFF"/>
              </a:solidFill>
              <a:latin typeface="Helvetica" pitchFamily="34" charset="0"/>
            </a:endParaRPr>
          </a:p>
        </p:txBody>
      </p:sp>
      <p:pic>
        <p:nvPicPr>
          <p:cNvPr id="118787" name="Rectangle 179201"/>
          <p:cNvPicPr>
            <a:picLocks noChangeAspect="1" noChangeArrowheads="1"/>
          </p:cNvPicPr>
          <p:nvPr/>
        </p:nvPicPr>
        <p:blipFill>
          <a:blip r:embed="rId4"/>
          <a:srcRect/>
          <a:stretch>
            <a:fillRect/>
          </a:stretch>
        </p:blipFill>
        <p:spPr bwMode="auto">
          <a:xfrm>
            <a:off x="0" y="1893888"/>
            <a:ext cx="9144000" cy="4214812"/>
          </a:xfrm>
          <a:prstGeom prst="rect">
            <a:avLst/>
          </a:prstGeom>
          <a:noFill/>
          <a:ln w="9525">
            <a:noFill/>
            <a:miter lim="800000"/>
            <a:headEnd/>
            <a:tailEnd/>
          </a:ln>
        </p:spPr>
      </p:pic>
      <p:sp>
        <p:nvSpPr>
          <p:cNvPr id="179203" name="Shape 179202"/>
          <p:cNvSpPr>
            <a:spLocks noGrp="1" noChangeArrowheads="1"/>
          </p:cNvSpPr>
          <p:nvPr>
            <p:ph type="title" idx="4294967295"/>
          </p:nvPr>
        </p:nvSpPr>
        <p:spPr bwMode="auto">
          <a:xfrm>
            <a:off x="809625" y="-152400"/>
            <a:ext cx="7953375" cy="1143000"/>
          </a:xfrm>
          <a:prstGeom prst="rect">
            <a:avLst/>
          </a:prstGeom>
          <a:noFill/>
          <a:ln>
            <a:miter lim="800000"/>
            <a:headEnd/>
            <a:tailEnd/>
          </a:ln>
        </p:spPr>
        <p:txBody>
          <a:bodyPr lIns="64288" tIns="32144" rIns="64288" bIns="32144" anchor="ctr"/>
          <a:lstStyle/>
          <a:p>
            <a:pPr marL="49213"/>
            <a:r>
              <a:rPr lang="en-US"/>
              <a:t>SAM7      – E</a:t>
            </a:r>
            <a:r>
              <a:rPr lang="en-US">
                <a:solidFill>
                  <a:srgbClr val="F70F0F"/>
                </a:solidFill>
              </a:rPr>
              <a:t>x</a:t>
            </a:r>
            <a:r>
              <a:rPr lang="en-US"/>
              <a:t>tensive Connectivity!</a:t>
            </a:r>
          </a:p>
        </p:txBody>
      </p:sp>
      <p:sp>
        <p:nvSpPr>
          <p:cNvPr id="118789" name="TextBox 179203"/>
          <p:cNvSpPr txBox="1">
            <a:spLocks noChangeArrowheads="1"/>
          </p:cNvSpPr>
          <p:nvPr/>
        </p:nvSpPr>
        <p:spPr bwMode="auto">
          <a:xfrm>
            <a:off x="2971800" y="0"/>
            <a:ext cx="676275" cy="852488"/>
          </a:xfrm>
          <a:prstGeom prst="rect">
            <a:avLst/>
          </a:prstGeom>
          <a:noFill/>
          <a:ln w="9525">
            <a:noFill/>
            <a:miter lim="800000"/>
            <a:headEnd/>
            <a:tailEnd/>
          </a:ln>
        </p:spPr>
        <p:txBody>
          <a:bodyPr wrap="none" lIns="91435" tIns="45718" rIns="91435" bIns="45718">
            <a:spAutoFit/>
          </a:bodyPr>
          <a:lstStyle/>
          <a:p>
            <a:pPr eaLnBrk="0" hangingPunct="0"/>
            <a:r>
              <a:rPr lang="en-US" sz="5000" b="1">
                <a:solidFill>
                  <a:srgbClr val="F70F0F"/>
                </a:solidFill>
                <a:latin typeface="Arial Black" pitchFamily="34" charset="0"/>
              </a:rPr>
              <a:t>X</a:t>
            </a:r>
          </a:p>
        </p:txBody>
      </p:sp>
      <p:sp>
        <p:nvSpPr>
          <p:cNvPr id="118790" name="Rectangle 179204"/>
          <p:cNvSpPr>
            <a:spLocks noChangeArrowheads="1"/>
          </p:cNvSpPr>
          <p:nvPr/>
        </p:nvSpPr>
        <p:spPr bwMode="auto">
          <a:xfrm>
            <a:off x="1400175" y="1639888"/>
            <a:ext cx="6896100" cy="354012"/>
          </a:xfrm>
          <a:prstGeom prst="rect">
            <a:avLst/>
          </a:prstGeom>
          <a:noFill/>
          <a:ln w="9525">
            <a:noFill/>
            <a:miter lim="800000"/>
            <a:headEnd/>
            <a:tailEnd/>
          </a:ln>
        </p:spPr>
        <p:txBody>
          <a:bodyPr wrap="none" lIns="82796" tIns="39598" rIns="82796" bIns="39598">
            <a:spAutoFit/>
          </a:bodyPr>
          <a:lstStyle/>
          <a:p>
            <a:pPr algn="ctr" eaLnBrk="0" hangingPunct="0"/>
            <a:r>
              <a:rPr lang="en-GB" b="1">
                <a:latin typeface="Trebuchet MS" pitchFamily="34" charset="0"/>
              </a:rPr>
              <a:t>“Là SAM7S tích hợp thêm Ethernet, CAN và bộ mã hoá Crypto”</a:t>
            </a:r>
          </a:p>
        </p:txBody>
      </p:sp>
      <p:sp>
        <p:nvSpPr>
          <p:cNvPr id="118791" name="TextBox 179205"/>
          <p:cNvSpPr txBox="1">
            <a:spLocks noChangeArrowheads="1"/>
          </p:cNvSpPr>
          <p:nvPr/>
        </p:nvSpPr>
        <p:spPr bwMode="auto">
          <a:xfrm rot="-1245092">
            <a:off x="7756525" y="857250"/>
            <a:ext cx="1062038" cy="590550"/>
          </a:xfrm>
          <a:prstGeom prst="rect">
            <a:avLst/>
          </a:prstGeom>
          <a:noFill/>
          <a:ln w="9525" algn="ctr">
            <a:solidFill>
              <a:srgbClr val="FF0000"/>
            </a:solidFill>
            <a:miter lim="800000"/>
            <a:headEnd/>
            <a:tailEnd/>
          </a:ln>
        </p:spPr>
        <p:txBody>
          <a:bodyPr wrap="none" lIns="91435" tIns="45718" rIns="91435" bIns="45718">
            <a:spAutoFit/>
          </a:bodyPr>
          <a:lstStyle/>
          <a:p>
            <a:pPr algn="ctr" eaLnBrk="0" hangingPunct="0"/>
            <a:r>
              <a:rPr lang="en-GB" sz="1600" b="1">
                <a:solidFill>
                  <a:srgbClr val="FF0000"/>
                </a:solidFill>
                <a:latin typeface="Trebuchet MS" pitchFamily="34" charset="0"/>
              </a:rPr>
              <a:t>Available</a:t>
            </a:r>
          </a:p>
          <a:p>
            <a:pPr algn="ctr" eaLnBrk="0" hangingPunct="0"/>
            <a:r>
              <a:rPr lang="en-GB" sz="1600" b="1">
                <a:solidFill>
                  <a:srgbClr val="FF0000"/>
                </a:solidFill>
                <a:latin typeface="Trebuchet MS" pitchFamily="34" charset="0"/>
              </a:rPr>
              <a:t>NOW!</a:t>
            </a:r>
          </a:p>
        </p:txBody>
      </p:sp>
      <p:sp>
        <p:nvSpPr>
          <p:cNvPr id="118792" name="Flowchart: Alternate Process 179206"/>
          <p:cNvSpPr>
            <a:spLocks noChangeArrowheads="1"/>
          </p:cNvSpPr>
          <p:nvPr/>
        </p:nvSpPr>
        <p:spPr bwMode="gray">
          <a:xfrm>
            <a:off x="228600" y="4889500"/>
            <a:ext cx="1447800" cy="1066800"/>
          </a:xfrm>
          <a:prstGeom prst="flowChartAlternateProcess">
            <a:avLst/>
          </a:prstGeom>
          <a:gradFill rotWithShape="0">
            <a:gsLst>
              <a:gs pos="0">
                <a:srgbClr val="009900"/>
              </a:gs>
              <a:gs pos="100000">
                <a:srgbClr val="007400"/>
              </a:gs>
            </a:gsLst>
            <a:path path="shape">
              <a:fillToRect l="50000" t="50000" r="50000" b="50000"/>
            </a:path>
          </a:gradFill>
          <a:ln w="12700" algn="ctr">
            <a:solidFill>
              <a:schemeClr val="bg2"/>
            </a:solidFill>
            <a:miter lim="800000"/>
            <a:headEnd/>
            <a:tailEnd/>
          </a:ln>
        </p:spPr>
        <p:txBody>
          <a:bodyPr wrap="none" lIns="91435" tIns="45718" rIns="91435" bIns="45718" anchor="ctr"/>
          <a:lstStyle/>
          <a:p>
            <a:pPr algn="ctr" eaLnBrk="0" hangingPunct="0"/>
            <a:endParaRPr lang="en-GB" sz="1400" b="1">
              <a:solidFill>
                <a:schemeClr val="bg1"/>
              </a:solidFill>
            </a:endParaRPr>
          </a:p>
        </p:txBody>
      </p:sp>
      <p:sp>
        <p:nvSpPr>
          <p:cNvPr id="118793" name="TextBox 179207"/>
          <p:cNvSpPr txBox="1">
            <a:spLocks noChangeArrowheads="1"/>
          </p:cNvSpPr>
          <p:nvPr/>
        </p:nvSpPr>
        <p:spPr bwMode="auto">
          <a:xfrm>
            <a:off x="427038" y="4867275"/>
            <a:ext cx="1104900" cy="1120775"/>
          </a:xfrm>
          <a:prstGeom prst="rect">
            <a:avLst/>
          </a:prstGeom>
          <a:noFill/>
          <a:ln w="9525">
            <a:noFill/>
            <a:miter lim="800000"/>
            <a:headEnd/>
            <a:tailEnd/>
          </a:ln>
        </p:spPr>
        <p:txBody>
          <a:bodyPr wrap="none" lIns="91435" tIns="45718" rIns="91435" bIns="45718">
            <a:spAutoFit/>
          </a:bodyPr>
          <a:lstStyle/>
          <a:p>
            <a:pPr algn="ctr" eaLnBrk="0" hangingPunct="0"/>
            <a:r>
              <a:rPr lang="en-US" sz="2000" b="1">
                <a:solidFill>
                  <a:schemeClr val="bg1"/>
                </a:solidFill>
                <a:latin typeface="Trebuchet MS" pitchFamily="34" charset="0"/>
              </a:rPr>
              <a:t>SAM7X</a:t>
            </a:r>
          </a:p>
          <a:p>
            <a:pPr algn="ctr" eaLnBrk="0" hangingPunct="0"/>
            <a:r>
              <a:rPr lang="en-US" sz="2000" b="1">
                <a:solidFill>
                  <a:schemeClr val="bg1"/>
                </a:solidFill>
                <a:latin typeface="Trebuchet MS" pitchFamily="34" charset="0"/>
              </a:rPr>
              <a:t>SAM7XC</a:t>
            </a:r>
          </a:p>
          <a:p>
            <a:pPr algn="ctr" eaLnBrk="0" hangingPunct="0"/>
            <a:r>
              <a:rPr lang="en-US" sz="1400" b="1">
                <a:solidFill>
                  <a:schemeClr val="bg1"/>
                </a:solidFill>
                <a:latin typeface="Trebuchet MS" pitchFamily="34" charset="0"/>
              </a:rPr>
              <a:t>QPF100</a:t>
            </a:r>
          </a:p>
          <a:p>
            <a:pPr algn="ctr" eaLnBrk="0" hangingPunct="0"/>
            <a:r>
              <a:rPr lang="en-US" sz="1400" b="1">
                <a:solidFill>
                  <a:schemeClr val="bg1"/>
                </a:solidFill>
                <a:latin typeface="Trebuchet MS" pitchFamily="34" charset="0"/>
              </a:rPr>
              <a:t>60 I/O pins</a:t>
            </a:r>
          </a:p>
        </p:txBody>
      </p:sp>
      <p:pic>
        <p:nvPicPr>
          <p:cNvPr id="118794" name="Rectangle 179208"/>
          <p:cNvPicPr>
            <a:picLocks noChangeAspect="1" noChangeArrowheads="1"/>
          </p:cNvPicPr>
          <p:nvPr/>
        </p:nvPicPr>
        <p:blipFill>
          <a:blip r:embed="rId5"/>
          <a:srcRect/>
          <a:stretch>
            <a:fillRect/>
          </a:stretch>
        </p:blipFill>
        <p:spPr bwMode="auto">
          <a:xfrm>
            <a:off x="76200" y="1171575"/>
            <a:ext cx="838200" cy="822325"/>
          </a:xfrm>
          <a:prstGeom prst="rect">
            <a:avLst/>
          </a:prstGeom>
          <a:noFill/>
          <a:ln w="9525">
            <a:noFill/>
            <a:miter lim="800000"/>
            <a:headEnd/>
            <a:tailEnd/>
          </a:ln>
        </p:spPr>
      </p:pic>
      <p:graphicFrame>
        <p:nvGraphicFramePr>
          <p:cNvPr id="118795" name="Object 10"/>
          <p:cNvGraphicFramePr>
            <a:graphicFrameLocks noChangeAspect="1"/>
          </p:cNvGraphicFramePr>
          <p:nvPr/>
        </p:nvGraphicFramePr>
        <p:xfrm>
          <a:off x="6796088" y="2298700"/>
          <a:ext cx="2119312" cy="771525"/>
        </p:xfrm>
        <a:graphic>
          <a:graphicData uri="http://schemas.openxmlformats.org/presentationml/2006/ole">
            <p:oleObj spid="_x0000_s118795" name="VISIO" r:id="rId6" imgW="2119680" imgH="770760" progId="">
              <p:embed/>
            </p:oleObj>
          </a:graphicData>
        </a:graphic>
      </p:graphicFrame>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3"/>
          <p:cNvSpPr>
            <a:spLocks noGrp="1"/>
          </p:cNvSpPr>
          <p:nvPr>
            <p:ph type="dt" sz="half" idx="10"/>
          </p:nvPr>
        </p:nvSpPr>
        <p:spPr/>
        <p:txBody>
          <a:bodyPr/>
          <a:lstStyle/>
          <a:p>
            <a:r>
              <a:rPr lang="en-US"/>
              <a:t>www.ptit.edu.vn</a:t>
            </a:r>
          </a:p>
          <a:p>
            <a:r>
              <a:rPr lang="en-US"/>
              <a:t>ĐỀ TÀI: KIT ARM	</a:t>
            </a:r>
          </a:p>
        </p:txBody>
      </p:sp>
      <p:sp>
        <p:nvSpPr>
          <p:cNvPr id="18"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19" name="Slide Number Placeholder 5"/>
          <p:cNvSpPr>
            <a:spLocks noGrp="1"/>
          </p:cNvSpPr>
          <p:nvPr>
            <p:ph type="sldNum" sz="quarter" idx="12"/>
          </p:nvPr>
        </p:nvSpPr>
        <p:spPr/>
        <p:txBody>
          <a:bodyPr/>
          <a:lstStyle/>
          <a:p>
            <a:r>
              <a:rPr lang="en-US"/>
              <a:t>Trang: </a:t>
            </a:r>
            <a:fld id="{8F27F9AD-BCF8-496D-A348-A5B4C728989B}" type="slidenum">
              <a:rPr lang="en-US"/>
              <a:pPr/>
              <a:t>85</a:t>
            </a:fld>
            <a:endParaRPr lang="en-US"/>
          </a:p>
        </p:txBody>
      </p:sp>
      <p:sp>
        <p:nvSpPr>
          <p:cNvPr id="120834" name="AutoShape 2"/>
          <p:cNvSpPr>
            <a:spLocks noChangeArrowheads="1"/>
          </p:cNvSpPr>
          <p:nvPr/>
        </p:nvSpPr>
        <p:spPr bwMode="gray">
          <a:xfrm>
            <a:off x="336550" y="4486275"/>
            <a:ext cx="1447800" cy="1066800"/>
          </a:xfrm>
          <a:prstGeom prst="flowChartAlternateProcess">
            <a:avLst/>
          </a:prstGeom>
          <a:gradFill rotWithShape="0">
            <a:gsLst>
              <a:gs pos="0">
                <a:srgbClr val="009900"/>
              </a:gs>
              <a:gs pos="100000">
                <a:srgbClr val="009900">
                  <a:gamma/>
                  <a:shade val="76078"/>
                  <a:invGamma/>
                </a:srgbClr>
              </a:gs>
            </a:gsLst>
            <a:path path="shape">
              <a:fillToRect l="50000" t="50000" r="50000" b="50000"/>
            </a:path>
          </a:gradFill>
          <a:ln w="12700">
            <a:solidFill>
              <a:schemeClr val="bg2"/>
            </a:solidFill>
            <a:miter lim="800000"/>
            <a:headEnd/>
            <a:tailEnd/>
          </a:ln>
          <a:effectLst/>
        </p:spPr>
        <p:txBody>
          <a:bodyPr wrap="none" lIns="91435" tIns="45718" rIns="91435" bIns="45718" anchor="ctr"/>
          <a:lstStyle/>
          <a:p>
            <a:pPr algn="ctr" eaLnBrk="0" hangingPunct="0"/>
            <a:endParaRPr lang="fr-FR" sz="1400" b="1">
              <a:solidFill>
                <a:schemeClr val="bg1"/>
              </a:solidFill>
            </a:endParaRPr>
          </a:p>
        </p:txBody>
      </p:sp>
      <p:sp>
        <p:nvSpPr>
          <p:cNvPr id="120835" name="AutoShape 3"/>
          <p:cNvSpPr>
            <a:spLocks noChangeArrowheads="1"/>
          </p:cNvSpPr>
          <p:nvPr/>
        </p:nvSpPr>
        <p:spPr bwMode="auto">
          <a:xfrm>
            <a:off x="5375275" y="3724275"/>
            <a:ext cx="1447800" cy="990600"/>
          </a:xfrm>
          <a:prstGeom prst="flowChartAlternateProcess">
            <a:avLst/>
          </a:prstGeom>
          <a:gradFill rotWithShape="0">
            <a:gsLst>
              <a:gs pos="0">
                <a:srgbClr val="FF9900">
                  <a:gamma/>
                  <a:tint val="43529"/>
                  <a:invGamma/>
                </a:srgbClr>
              </a:gs>
              <a:gs pos="100000">
                <a:srgbClr val="FF9900"/>
              </a:gs>
            </a:gsLst>
            <a:path path="shape">
              <a:fillToRect l="50000" t="50000" r="50000" b="50000"/>
            </a:path>
          </a:gradFill>
          <a:ln w="12700">
            <a:solidFill>
              <a:schemeClr val="tx1"/>
            </a:solidFill>
            <a:miter lim="800000"/>
            <a:headEnd/>
            <a:tailEnd/>
          </a:ln>
          <a:effectLst/>
        </p:spPr>
        <p:txBody>
          <a:bodyPr wrap="none" lIns="91435" tIns="45718" rIns="91435" bIns="45718" anchor="ctr"/>
          <a:lstStyle/>
          <a:p>
            <a:pPr algn="ctr" eaLnBrk="0" hangingPunct="0"/>
            <a:endParaRPr lang="fr-FR" sz="1400" b="1"/>
          </a:p>
        </p:txBody>
      </p:sp>
      <p:sp>
        <p:nvSpPr>
          <p:cNvPr id="120836" name="Rectangle 4"/>
          <p:cNvSpPr>
            <a:spLocks noGrp="1" noChangeArrowheads="1"/>
          </p:cNvSpPr>
          <p:nvPr>
            <p:ph type="title"/>
          </p:nvPr>
        </p:nvSpPr>
        <p:spPr bwMode="auto">
          <a:xfrm>
            <a:off x="1066800" y="122238"/>
            <a:ext cx="7848600" cy="563562"/>
          </a:xfrm>
          <a:noFill/>
          <a:ln>
            <a:miter lim="800000"/>
            <a:headEnd/>
            <a:tailEnd/>
          </a:ln>
        </p:spPr>
        <p:txBody>
          <a:bodyPr vert="horz" wrap="square" lIns="91440" tIns="45720" rIns="91440" bIns="45720" numCol="1" anchor="t" anchorCtr="0" compatLnSpc="1">
            <a:prstTxWarp prst="textNoShape">
              <a:avLst/>
            </a:prstTxWarp>
          </a:bodyPr>
          <a:lstStyle/>
          <a:p>
            <a:r>
              <a:rPr lang="en-US" sz="2000"/>
              <a:t>SAM7S</a:t>
            </a:r>
            <a:r>
              <a:rPr lang="en-US" sz="4100">
                <a:solidFill>
                  <a:srgbClr val="F70F0F"/>
                </a:solidFill>
              </a:rPr>
              <a:t>E</a:t>
            </a:r>
            <a:r>
              <a:rPr lang="en-US" sz="2000"/>
              <a:t> – Extends SAM7S’s capabilities</a:t>
            </a:r>
          </a:p>
        </p:txBody>
      </p:sp>
      <p:sp>
        <p:nvSpPr>
          <p:cNvPr id="120837" name="Text Box 5"/>
          <p:cNvSpPr txBox="1">
            <a:spLocks noChangeArrowheads="1"/>
          </p:cNvSpPr>
          <p:nvPr/>
        </p:nvSpPr>
        <p:spPr bwMode="auto">
          <a:xfrm>
            <a:off x="298450" y="4486275"/>
            <a:ext cx="1539875" cy="949325"/>
          </a:xfrm>
          <a:prstGeom prst="rect">
            <a:avLst/>
          </a:prstGeom>
          <a:noFill/>
          <a:ln w="12700">
            <a:noFill/>
            <a:miter lim="800000"/>
            <a:headEnd/>
            <a:tailEnd/>
          </a:ln>
          <a:effectLst/>
        </p:spPr>
        <p:txBody>
          <a:bodyPr wrap="none" lIns="91435" tIns="45718" rIns="91435" bIns="45718">
            <a:spAutoFit/>
          </a:bodyPr>
          <a:lstStyle/>
          <a:p>
            <a:pPr algn="ctr" eaLnBrk="0" hangingPunct="0"/>
            <a:r>
              <a:rPr lang="en-US" sz="2400" b="1">
                <a:solidFill>
                  <a:schemeClr val="bg1"/>
                </a:solidFill>
              </a:rPr>
              <a:t>SAM7S</a:t>
            </a:r>
          </a:p>
          <a:p>
            <a:pPr algn="ctr" eaLnBrk="0" hangingPunct="0"/>
            <a:r>
              <a:rPr lang="en-US" sz="1600" b="1">
                <a:solidFill>
                  <a:schemeClr val="bg1"/>
                </a:solidFill>
              </a:rPr>
              <a:t>QFP48/QPF64</a:t>
            </a:r>
          </a:p>
          <a:p>
            <a:pPr algn="ctr" eaLnBrk="0" hangingPunct="0"/>
            <a:r>
              <a:rPr lang="en-US" sz="1600" b="1">
                <a:solidFill>
                  <a:schemeClr val="bg1"/>
                </a:solidFill>
              </a:rPr>
              <a:t>21/32 I/O pins</a:t>
            </a:r>
          </a:p>
        </p:txBody>
      </p:sp>
      <p:sp>
        <p:nvSpPr>
          <p:cNvPr id="120838" name="Text Box 6"/>
          <p:cNvSpPr txBox="1">
            <a:spLocks noChangeArrowheads="1"/>
          </p:cNvSpPr>
          <p:nvPr/>
        </p:nvSpPr>
        <p:spPr bwMode="auto">
          <a:xfrm>
            <a:off x="5378450" y="3724275"/>
            <a:ext cx="1430338" cy="947738"/>
          </a:xfrm>
          <a:prstGeom prst="rect">
            <a:avLst/>
          </a:prstGeom>
          <a:noFill/>
          <a:ln w="12700">
            <a:noFill/>
            <a:miter lim="800000"/>
            <a:headEnd/>
            <a:tailEnd/>
          </a:ln>
          <a:effectLst/>
        </p:spPr>
        <p:txBody>
          <a:bodyPr wrap="none" lIns="91435" tIns="45718" rIns="91435" bIns="45718">
            <a:spAutoFit/>
          </a:bodyPr>
          <a:lstStyle/>
          <a:p>
            <a:pPr algn="ctr" eaLnBrk="0" hangingPunct="0"/>
            <a:r>
              <a:rPr lang="en-US" sz="2400" b="1"/>
              <a:t>SAM7SE</a:t>
            </a:r>
          </a:p>
          <a:p>
            <a:pPr algn="ctr" eaLnBrk="0" hangingPunct="0"/>
            <a:r>
              <a:rPr lang="en-US" sz="1600" b="1"/>
              <a:t>QFP128</a:t>
            </a:r>
          </a:p>
          <a:p>
            <a:pPr algn="ctr" eaLnBrk="0" hangingPunct="0"/>
            <a:r>
              <a:rPr lang="en-US" sz="1600" b="1"/>
              <a:t>88 I/O pins</a:t>
            </a:r>
          </a:p>
        </p:txBody>
      </p:sp>
      <p:sp>
        <p:nvSpPr>
          <p:cNvPr id="120839" name="Text Box 7"/>
          <p:cNvSpPr txBox="1">
            <a:spLocks noChangeArrowheads="1"/>
          </p:cNvSpPr>
          <p:nvPr/>
        </p:nvSpPr>
        <p:spPr bwMode="auto">
          <a:xfrm>
            <a:off x="3175000" y="5613400"/>
            <a:ext cx="2609850" cy="396875"/>
          </a:xfrm>
          <a:prstGeom prst="rect">
            <a:avLst/>
          </a:prstGeom>
          <a:solidFill>
            <a:srgbClr val="CCFFCC"/>
          </a:solidFill>
          <a:ln w="12700">
            <a:noFill/>
            <a:miter lim="800000"/>
            <a:headEnd/>
            <a:tailEnd/>
          </a:ln>
          <a:effectLst/>
        </p:spPr>
        <p:txBody>
          <a:bodyPr wrap="none" lIns="91435" tIns="45718" rIns="91435" bIns="45718">
            <a:spAutoFit/>
          </a:bodyPr>
          <a:lstStyle/>
          <a:p>
            <a:pPr algn="ctr" eaLnBrk="0" hangingPunct="0">
              <a:buFontTx/>
              <a:buChar char="•"/>
            </a:pPr>
            <a:r>
              <a:rPr lang="en-US" sz="2000" b="1"/>
              <a:t> Nhiều I/O pins hơn</a:t>
            </a:r>
          </a:p>
        </p:txBody>
      </p:sp>
      <p:sp>
        <p:nvSpPr>
          <p:cNvPr id="120840" name="Text Box 8"/>
          <p:cNvSpPr txBox="1">
            <a:spLocks noChangeArrowheads="1"/>
          </p:cNvSpPr>
          <p:nvPr/>
        </p:nvSpPr>
        <p:spPr bwMode="auto">
          <a:xfrm>
            <a:off x="3505200" y="2276475"/>
            <a:ext cx="5521325" cy="701675"/>
          </a:xfrm>
          <a:prstGeom prst="rect">
            <a:avLst/>
          </a:prstGeom>
          <a:solidFill>
            <a:srgbClr val="CCFFCC"/>
          </a:solidFill>
          <a:ln w="12700">
            <a:noFill/>
            <a:miter lim="800000"/>
            <a:headEnd/>
            <a:tailEnd/>
          </a:ln>
          <a:effectLst/>
        </p:spPr>
        <p:txBody>
          <a:bodyPr wrap="none" lIns="91435" tIns="45718" rIns="91435" bIns="45718">
            <a:spAutoFit/>
          </a:bodyPr>
          <a:lstStyle/>
          <a:p>
            <a:pPr eaLnBrk="0" hangingPunct="0">
              <a:buFontTx/>
              <a:buChar char="•"/>
            </a:pPr>
            <a:r>
              <a:rPr lang="en-US" sz="2000" b="1"/>
              <a:t> Giao tiếp mở rộng Bus </a:t>
            </a:r>
            <a:r>
              <a:rPr lang="en-US" sz="1200" b="1"/>
              <a:t>(SDRAM, Flash, CF, NAND, ECC)</a:t>
            </a:r>
          </a:p>
          <a:p>
            <a:pPr eaLnBrk="0" hangingPunct="0">
              <a:buFontTx/>
              <a:buChar char="•"/>
            </a:pPr>
            <a:r>
              <a:rPr lang="en-US" sz="2000" b="1"/>
              <a:t> Memory Protection Unit (MPU)</a:t>
            </a:r>
          </a:p>
        </p:txBody>
      </p:sp>
      <p:sp>
        <p:nvSpPr>
          <p:cNvPr id="120841" name="AutoShape 9"/>
          <p:cNvSpPr>
            <a:spLocks noChangeArrowheads="1"/>
          </p:cNvSpPr>
          <p:nvPr/>
        </p:nvSpPr>
        <p:spPr bwMode="auto">
          <a:xfrm rot="1958036">
            <a:off x="1828800" y="4791075"/>
            <a:ext cx="1676400" cy="609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FFFF99"/>
              </a:gs>
              <a:gs pos="50000">
                <a:schemeClr val="bg1"/>
              </a:gs>
              <a:gs pos="100000">
                <a:srgbClr val="FFFF99"/>
              </a:gs>
            </a:gsLst>
            <a:lin ang="5400000" scaled="1"/>
          </a:gradFill>
          <a:ln w="12700">
            <a:solidFill>
              <a:schemeClr val="tx1"/>
            </a:solidFill>
            <a:miter lim="800000"/>
            <a:headEnd/>
            <a:tailEnd/>
          </a:ln>
          <a:effectLst/>
        </p:spPr>
        <p:txBody>
          <a:bodyPr wrap="none" lIns="82800" tIns="39600" rIns="82800" bIns="39600" anchor="ctr"/>
          <a:lstStyle/>
          <a:p>
            <a:endParaRPr lang="en-GB"/>
          </a:p>
        </p:txBody>
      </p:sp>
      <p:sp>
        <p:nvSpPr>
          <p:cNvPr id="120842" name="AutoShape 10"/>
          <p:cNvSpPr>
            <a:spLocks noChangeArrowheads="1"/>
          </p:cNvSpPr>
          <p:nvPr/>
        </p:nvSpPr>
        <p:spPr bwMode="auto">
          <a:xfrm rot="-1878730">
            <a:off x="1828800" y="2962275"/>
            <a:ext cx="1676400" cy="609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FFFF99"/>
              </a:gs>
              <a:gs pos="50000">
                <a:schemeClr val="bg1"/>
              </a:gs>
              <a:gs pos="100000">
                <a:srgbClr val="FFFF99"/>
              </a:gs>
            </a:gsLst>
            <a:lin ang="5400000" scaled="1"/>
          </a:gradFill>
          <a:ln w="12700">
            <a:solidFill>
              <a:schemeClr val="tx1"/>
            </a:solidFill>
            <a:miter lim="800000"/>
            <a:headEnd/>
            <a:tailEnd/>
          </a:ln>
          <a:effectLst/>
        </p:spPr>
        <p:txBody>
          <a:bodyPr wrap="none" lIns="82800" tIns="39600" rIns="82800" bIns="39600" anchor="ctr"/>
          <a:lstStyle/>
          <a:p>
            <a:endParaRPr lang="en-GB"/>
          </a:p>
        </p:txBody>
      </p:sp>
      <p:sp>
        <p:nvSpPr>
          <p:cNvPr id="120843" name="Text Box 11"/>
          <p:cNvSpPr txBox="1">
            <a:spLocks noChangeArrowheads="1"/>
          </p:cNvSpPr>
          <p:nvPr/>
        </p:nvSpPr>
        <p:spPr bwMode="auto">
          <a:xfrm>
            <a:off x="5299075" y="4737100"/>
            <a:ext cx="3082925" cy="581025"/>
          </a:xfrm>
          <a:prstGeom prst="rect">
            <a:avLst/>
          </a:prstGeom>
          <a:noFill/>
          <a:ln w="12700">
            <a:noFill/>
            <a:miter lim="800000"/>
            <a:headEnd/>
            <a:tailEnd/>
          </a:ln>
          <a:effectLst/>
        </p:spPr>
        <p:txBody>
          <a:bodyPr lIns="91435" tIns="45718" rIns="91435" bIns="45718">
            <a:spAutoFit/>
          </a:bodyPr>
          <a:lstStyle/>
          <a:p>
            <a:pPr eaLnBrk="0" hangingPunct="0">
              <a:buFontTx/>
              <a:buChar char="•"/>
            </a:pPr>
            <a:r>
              <a:rPr lang="en-US" sz="1600" b="1"/>
              <a:t> Có cùng các ngoại vi</a:t>
            </a:r>
          </a:p>
          <a:p>
            <a:pPr eaLnBrk="0" hangingPunct="0">
              <a:buFontTx/>
              <a:buChar char="•"/>
            </a:pPr>
            <a:r>
              <a:rPr lang="en-US" sz="1600" b="1"/>
              <a:t> Tương thích phần mềm</a:t>
            </a:r>
          </a:p>
        </p:txBody>
      </p:sp>
      <p:sp>
        <p:nvSpPr>
          <p:cNvPr id="120844" name="Rectangle 12"/>
          <p:cNvSpPr>
            <a:spLocks noChangeArrowheads="1"/>
          </p:cNvSpPr>
          <p:nvPr/>
        </p:nvSpPr>
        <p:spPr bwMode="auto">
          <a:xfrm>
            <a:off x="3962400" y="2862263"/>
            <a:ext cx="9144000" cy="0"/>
          </a:xfrm>
          <a:prstGeom prst="rect">
            <a:avLst/>
          </a:prstGeom>
          <a:noFill/>
          <a:ln w="12700">
            <a:noFill/>
            <a:miter lim="800000"/>
            <a:headEnd/>
            <a:tailEnd/>
          </a:ln>
          <a:effectLst/>
        </p:spPr>
        <p:txBody>
          <a:bodyPr lIns="82800" tIns="39600" rIns="82800" bIns="39600">
            <a:spAutoFit/>
          </a:bodyPr>
          <a:lstStyle/>
          <a:p>
            <a:endParaRPr lang="en-GB"/>
          </a:p>
        </p:txBody>
      </p:sp>
      <p:pic>
        <p:nvPicPr>
          <p:cNvPr id="120845" name="Picture 13" descr="IM0569A"/>
          <p:cNvPicPr>
            <a:picLocks noChangeAspect="1" noChangeArrowheads="1"/>
          </p:cNvPicPr>
          <p:nvPr/>
        </p:nvPicPr>
        <p:blipFill>
          <a:blip r:embed="rId3"/>
          <a:srcRect/>
          <a:stretch>
            <a:fillRect/>
          </a:stretch>
        </p:blipFill>
        <p:spPr bwMode="auto">
          <a:xfrm>
            <a:off x="228600" y="3195638"/>
            <a:ext cx="1752600" cy="1631950"/>
          </a:xfrm>
          <a:prstGeom prst="rect">
            <a:avLst/>
          </a:prstGeom>
          <a:noFill/>
        </p:spPr>
      </p:pic>
      <p:sp>
        <p:nvSpPr>
          <p:cNvPr id="120846" name="Text Box 14"/>
          <p:cNvSpPr txBox="1">
            <a:spLocks noChangeArrowheads="1"/>
          </p:cNvSpPr>
          <p:nvPr/>
        </p:nvSpPr>
        <p:spPr bwMode="auto">
          <a:xfrm>
            <a:off x="1676400" y="1514475"/>
            <a:ext cx="5772150" cy="366713"/>
          </a:xfrm>
          <a:prstGeom prst="rect">
            <a:avLst/>
          </a:prstGeom>
          <a:noFill/>
          <a:ln w="9525" algn="ctr">
            <a:noFill/>
            <a:miter lim="800000"/>
            <a:headEnd/>
            <a:tailEnd/>
          </a:ln>
          <a:effectLst/>
        </p:spPr>
        <p:txBody>
          <a:bodyPr wrap="none" lIns="91435" tIns="45718" rIns="91435" bIns="45718">
            <a:spAutoFit/>
          </a:bodyPr>
          <a:lstStyle/>
          <a:p>
            <a:pPr eaLnBrk="0" hangingPunct="0"/>
            <a:r>
              <a:rPr lang="en-GB" b="1">
                <a:latin typeface="Trebuchet MS" pitchFamily="34" charset="0"/>
              </a:rPr>
              <a:t>“Là SAM7S tích hợp thêm một bus mở rộng bộ nhớ”</a:t>
            </a:r>
          </a:p>
        </p:txBody>
      </p:sp>
      <p:pic>
        <p:nvPicPr>
          <p:cNvPr id="120847" name="Picture 15" descr="C-IM0635"/>
          <p:cNvPicPr>
            <a:picLocks noChangeAspect="1" noChangeArrowheads="1"/>
          </p:cNvPicPr>
          <p:nvPr/>
        </p:nvPicPr>
        <p:blipFill>
          <a:blip r:embed="rId4"/>
          <a:srcRect/>
          <a:stretch>
            <a:fillRect/>
          </a:stretch>
        </p:blipFill>
        <p:spPr bwMode="auto">
          <a:xfrm>
            <a:off x="3160713" y="3054350"/>
            <a:ext cx="2465387" cy="1993900"/>
          </a:xfrm>
          <a:prstGeom prst="rect">
            <a:avLst/>
          </a:prstGeom>
          <a:noFill/>
        </p:spPr>
      </p:pic>
      <p:sp>
        <p:nvSpPr>
          <p:cNvPr id="120848" name="TextBox 179205"/>
          <p:cNvSpPr txBox="1">
            <a:spLocks noChangeArrowheads="1"/>
          </p:cNvSpPr>
          <p:nvPr/>
        </p:nvSpPr>
        <p:spPr bwMode="auto">
          <a:xfrm rot="-1245092">
            <a:off x="7756525" y="1238250"/>
            <a:ext cx="1062038" cy="590550"/>
          </a:xfrm>
          <a:prstGeom prst="rect">
            <a:avLst/>
          </a:prstGeom>
          <a:noFill/>
          <a:ln w="9525" algn="ctr">
            <a:solidFill>
              <a:srgbClr val="FF0000"/>
            </a:solidFill>
            <a:miter lim="800000"/>
            <a:headEnd/>
            <a:tailEnd/>
          </a:ln>
        </p:spPr>
        <p:txBody>
          <a:bodyPr wrap="none" lIns="91435" tIns="45718" rIns="91435" bIns="45718">
            <a:spAutoFit/>
          </a:bodyPr>
          <a:lstStyle/>
          <a:p>
            <a:pPr algn="ctr" eaLnBrk="0" hangingPunct="0"/>
            <a:r>
              <a:rPr lang="en-GB" sz="1600" b="1">
                <a:solidFill>
                  <a:srgbClr val="FF0000"/>
                </a:solidFill>
                <a:latin typeface="Trebuchet MS" pitchFamily="34" charset="0"/>
              </a:rPr>
              <a:t>Available</a:t>
            </a:r>
          </a:p>
          <a:p>
            <a:pPr algn="ctr" eaLnBrk="0" hangingPunct="0"/>
            <a:r>
              <a:rPr lang="en-GB" sz="1600" b="1">
                <a:solidFill>
                  <a:srgbClr val="FF0000"/>
                </a:solidFill>
                <a:latin typeface="Trebuchet MS" pitchFamily="34" charset="0"/>
              </a:rPr>
              <a:t>NOW!</a:t>
            </a:r>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ate Placeholder 3"/>
          <p:cNvSpPr>
            <a:spLocks noGrp="1"/>
          </p:cNvSpPr>
          <p:nvPr>
            <p:ph type="dt" sz="half" idx="10"/>
          </p:nvPr>
        </p:nvSpPr>
        <p:spPr/>
        <p:txBody>
          <a:bodyPr/>
          <a:lstStyle/>
          <a:p>
            <a:r>
              <a:rPr lang="en-US"/>
              <a:t>www.ptit.edu.vn</a:t>
            </a:r>
          </a:p>
          <a:p>
            <a:r>
              <a:rPr lang="en-US"/>
              <a:t>ĐỀ TÀI: KIT ARM	</a:t>
            </a:r>
          </a:p>
        </p:txBody>
      </p:sp>
      <p:sp>
        <p:nvSpPr>
          <p:cNvPr id="28"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29" name="Slide Number Placeholder 5"/>
          <p:cNvSpPr>
            <a:spLocks noGrp="1"/>
          </p:cNvSpPr>
          <p:nvPr>
            <p:ph type="sldNum" sz="quarter" idx="12"/>
          </p:nvPr>
        </p:nvSpPr>
        <p:spPr/>
        <p:txBody>
          <a:bodyPr/>
          <a:lstStyle/>
          <a:p>
            <a:r>
              <a:rPr lang="en-US"/>
              <a:t>Trang: </a:t>
            </a:r>
            <a:fld id="{9433EC40-2DE0-43A7-8967-3587A5E0BB92}" type="slidenum">
              <a:rPr lang="en-US"/>
              <a:pPr/>
              <a:t>86</a:t>
            </a:fld>
            <a:endParaRPr lang="en-US"/>
          </a:p>
        </p:txBody>
      </p:sp>
      <p:sp>
        <p:nvSpPr>
          <p:cNvPr id="122882" name="Rectangle 2"/>
          <p:cNvSpPr>
            <a:spLocks noGrp="1" noChangeArrowheads="1"/>
          </p:cNvSpPr>
          <p:nvPr>
            <p:ph type="title"/>
          </p:nvPr>
        </p:nvSpPr>
        <p:spPr bwMode="auto">
          <a:xfrm>
            <a:off x="1198563" y="152400"/>
            <a:ext cx="7488237" cy="609600"/>
          </a:xfrm>
          <a:noFill/>
          <a:ln>
            <a:miter lim="800000"/>
            <a:headEnd/>
            <a:tailEnd/>
          </a:ln>
        </p:spPr>
        <p:txBody>
          <a:bodyPr vert="horz" wrap="square" lIns="91440" tIns="45720" rIns="91440" bIns="45720" numCol="1" anchor="t" anchorCtr="0" compatLnSpc="1">
            <a:prstTxWarp prst="textNoShape">
              <a:avLst/>
            </a:prstTxWarp>
          </a:bodyPr>
          <a:lstStyle/>
          <a:p>
            <a:r>
              <a:rPr lang="fr-FR"/>
              <a:t>SAM7L Chuyển đổi các chế độ nguồn thấp</a:t>
            </a:r>
            <a:endParaRPr lang="en-GB"/>
          </a:p>
        </p:txBody>
      </p:sp>
      <p:grpSp>
        <p:nvGrpSpPr>
          <p:cNvPr id="122906" name="Group 26"/>
          <p:cNvGrpSpPr>
            <a:grpSpLocks/>
          </p:cNvGrpSpPr>
          <p:nvPr/>
        </p:nvGrpSpPr>
        <p:grpSpPr bwMode="auto">
          <a:xfrm>
            <a:off x="457200" y="990600"/>
            <a:ext cx="8229600" cy="5013325"/>
            <a:chOff x="102" y="538"/>
            <a:chExt cx="5658" cy="3621"/>
          </a:xfrm>
        </p:grpSpPr>
        <p:sp>
          <p:nvSpPr>
            <p:cNvPr id="122883" name="Text Box 3"/>
            <p:cNvSpPr txBox="1">
              <a:spLocks/>
            </p:cNvSpPr>
            <p:nvPr/>
          </p:nvSpPr>
          <p:spPr bwMode="auto">
            <a:xfrm>
              <a:off x="1254" y="1489"/>
              <a:ext cx="1270" cy="908"/>
            </a:xfrm>
            <a:prstGeom prst="rect">
              <a:avLst/>
            </a:prstGeom>
            <a:solidFill>
              <a:srgbClr val="54CA34">
                <a:alpha val="61000"/>
              </a:srgbClr>
            </a:solidFill>
            <a:ln w="12700" algn="ctr">
              <a:solidFill>
                <a:schemeClr val="tx1"/>
              </a:solidFill>
              <a:miter lim="800000"/>
              <a:headEnd/>
              <a:tailEnd/>
            </a:ln>
            <a:effectLst/>
          </p:spPr>
          <p:txBody>
            <a:bodyPr wrap="none" lIns="93600" tIns="46800" rIns="93600" bIns="46800" anchor="ctr"/>
            <a:lstStyle/>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b="1">
                  <a:solidFill>
                    <a:srgbClr val="000000"/>
                  </a:solidFill>
                </a:rPr>
                <a:t>Chế độ tích cực</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VR ON, out = 1.8V</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PMC out = 2MHz</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SRAM ON</a:t>
              </a:r>
              <a:endParaRPr lang="fr-FR" sz="1400">
                <a:solidFill>
                  <a:srgbClr val="000000"/>
                </a:solidFill>
              </a:endParaRPr>
            </a:p>
          </p:txBody>
        </p:sp>
        <p:sp>
          <p:nvSpPr>
            <p:cNvPr id="122884" name="Text Box 4"/>
            <p:cNvSpPr txBox="1">
              <a:spLocks/>
            </p:cNvSpPr>
            <p:nvPr/>
          </p:nvSpPr>
          <p:spPr bwMode="auto">
            <a:xfrm>
              <a:off x="3634" y="1521"/>
              <a:ext cx="2126" cy="984"/>
            </a:xfrm>
            <a:prstGeom prst="rect">
              <a:avLst/>
            </a:prstGeom>
            <a:solidFill>
              <a:srgbClr val="FFFF00">
                <a:alpha val="60001"/>
              </a:srgbClr>
            </a:solidFill>
            <a:ln w="12700" algn="ctr">
              <a:solidFill>
                <a:schemeClr val="tx1"/>
              </a:solidFill>
              <a:miter lim="800000"/>
              <a:headEnd/>
              <a:tailEnd/>
            </a:ln>
            <a:effectLst/>
          </p:spPr>
          <p:txBody>
            <a:bodyPr lIns="93600" tIns="46800" rIns="93600" bIns="46800" anchor="ctr"/>
            <a:lstStyle/>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600" b="1">
                  <a:solidFill>
                    <a:srgbClr val="000000"/>
                  </a:solidFill>
                </a:rPr>
                <a:t>Chế độ Backup</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VReg OFF</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2KB SRAM OFF or ON (2µA)</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RTC OFF or ON (</a:t>
              </a:r>
              <a:r>
                <a:rPr lang="en-US" sz="1400" b="1">
                  <a:solidFill>
                    <a:srgbClr val="000000"/>
                  </a:solidFill>
                </a:rPr>
                <a:t>.</a:t>
              </a:r>
              <a:r>
                <a:rPr lang="en-US" sz="1400">
                  <a:solidFill>
                    <a:srgbClr val="000000"/>
                  </a:solidFill>
                </a:rPr>
                <a:t>5µA)</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LCD OFF or ON (300µA w/ pump)</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LCD OFF or ON (50µA w/o pump)</a:t>
              </a:r>
              <a:endParaRPr lang="fr-FR" sz="1400">
                <a:solidFill>
                  <a:srgbClr val="000000"/>
                </a:solidFill>
              </a:endParaRPr>
            </a:p>
          </p:txBody>
        </p:sp>
        <p:sp>
          <p:nvSpPr>
            <p:cNvPr id="122885" name="Line 5"/>
            <p:cNvSpPr>
              <a:spLocks noChangeShapeType="1"/>
            </p:cNvSpPr>
            <p:nvPr/>
          </p:nvSpPr>
          <p:spPr bwMode="auto">
            <a:xfrm>
              <a:off x="2524" y="1717"/>
              <a:ext cx="1086" cy="0"/>
            </a:xfrm>
            <a:prstGeom prst="line">
              <a:avLst/>
            </a:prstGeom>
            <a:noFill/>
            <a:ln w="25400">
              <a:solidFill>
                <a:srgbClr val="000000"/>
              </a:solidFill>
              <a:round/>
              <a:headEnd/>
              <a:tailEnd type="triangle" w="lg" len="lg"/>
            </a:ln>
            <a:effectLst/>
          </p:spPr>
          <p:txBody>
            <a:bodyPr lIns="93600" tIns="46800" rIns="93600" bIns="46800" anchor="ctr"/>
            <a:lstStyle/>
            <a:p>
              <a:endParaRPr lang="en-GB"/>
            </a:p>
          </p:txBody>
        </p:sp>
        <p:sp>
          <p:nvSpPr>
            <p:cNvPr id="122886" name="Text Box 6"/>
            <p:cNvSpPr txBox="1">
              <a:spLocks/>
            </p:cNvSpPr>
            <p:nvPr/>
          </p:nvSpPr>
          <p:spPr bwMode="auto">
            <a:xfrm>
              <a:off x="3931" y="3078"/>
              <a:ext cx="1270" cy="908"/>
            </a:xfrm>
            <a:prstGeom prst="rect">
              <a:avLst/>
            </a:prstGeom>
            <a:solidFill>
              <a:srgbClr val="FF9900">
                <a:alpha val="71001"/>
              </a:srgbClr>
            </a:solidFill>
            <a:ln w="12700" algn="ctr">
              <a:solidFill>
                <a:schemeClr val="tx1"/>
              </a:solidFill>
              <a:miter lim="800000"/>
              <a:headEnd/>
              <a:tailEnd/>
            </a:ln>
            <a:effectLst/>
          </p:spPr>
          <p:txBody>
            <a:bodyPr wrap="none" lIns="93600" tIns="46800" rIns="93600" bIns="46800" anchor="ctr"/>
            <a:lstStyle/>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b="1">
                  <a:solidFill>
                    <a:srgbClr val="000000"/>
                  </a:solidFill>
                </a:rPr>
                <a:t>Chế độ Wait</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VR ON, out = 1.3V</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PMC out = </a:t>
              </a:r>
              <a:r>
                <a:rPr lang="fr-FR" sz="1400">
                  <a:solidFill>
                    <a:srgbClr val="000000"/>
                  </a:solidFill>
                </a:rPr>
                <a:t> </a:t>
              </a:r>
              <a:r>
                <a:rPr lang="en-US" sz="1400">
                  <a:solidFill>
                    <a:srgbClr val="000000"/>
                  </a:solidFill>
                </a:rPr>
                <a:t>RC Osc.</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2MHz RC Osc. OFF</a:t>
              </a:r>
            </a:p>
          </p:txBody>
        </p:sp>
        <p:sp>
          <p:nvSpPr>
            <p:cNvPr id="122887" name="Text Box 7"/>
            <p:cNvSpPr txBox="1">
              <a:spLocks/>
            </p:cNvSpPr>
            <p:nvPr/>
          </p:nvSpPr>
          <p:spPr bwMode="auto">
            <a:xfrm>
              <a:off x="486" y="3251"/>
              <a:ext cx="1270" cy="908"/>
            </a:xfrm>
            <a:prstGeom prst="rect">
              <a:avLst/>
            </a:prstGeom>
            <a:solidFill>
              <a:schemeClr val="accent1">
                <a:alpha val="42999"/>
              </a:schemeClr>
            </a:solidFill>
            <a:ln w="12700" algn="ctr">
              <a:solidFill>
                <a:schemeClr val="tx1"/>
              </a:solidFill>
              <a:miter lim="800000"/>
              <a:headEnd/>
              <a:tailEnd/>
            </a:ln>
            <a:effectLst/>
          </p:spPr>
          <p:txBody>
            <a:bodyPr wrap="none" lIns="93600" tIns="46800" rIns="93600" bIns="46800" anchor="ctr"/>
            <a:lstStyle/>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b="1">
                  <a:solidFill>
                    <a:srgbClr val="000000"/>
                  </a:solidFill>
                </a:rPr>
                <a:t>Chế độ Idle</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VR ON, out = 1.3V</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PMC out = 32kHz</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2MHz RC Osc. OFF</a:t>
              </a:r>
              <a:endParaRPr lang="fr-FR" sz="1400">
                <a:solidFill>
                  <a:srgbClr val="000000"/>
                </a:solidFill>
              </a:endParaRPr>
            </a:p>
          </p:txBody>
        </p:sp>
        <p:sp>
          <p:nvSpPr>
            <p:cNvPr id="122888" name="Line 8"/>
            <p:cNvSpPr>
              <a:spLocks noChangeShapeType="1"/>
            </p:cNvSpPr>
            <p:nvPr/>
          </p:nvSpPr>
          <p:spPr bwMode="auto">
            <a:xfrm flipH="1">
              <a:off x="1254" y="2397"/>
              <a:ext cx="429" cy="854"/>
            </a:xfrm>
            <a:prstGeom prst="line">
              <a:avLst/>
            </a:prstGeom>
            <a:noFill/>
            <a:ln w="25400">
              <a:solidFill>
                <a:srgbClr val="000000"/>
              </a:solidFill>
              <a:round/>
              <a:headEnd/>
              <a:tailEnd type="triangle" w="lg" len="lg"/>
            </a:ln>
            <a:effectLst/>
          </p:spPr>
          <p:txBody>
            <a:bodyPr lIns="93600" tIns="46800" rIns="93600" bIns="46800" anchor="ctr"/>
            <a:lstStyle/>
            <a:p>
              <a:endParaRPr lang="en-GB"/>
            </a:p>
          </p:txBody>
        </p:sp>
        <p:sp>
          <p:nvSpPr>
            <p:cNvPr id="122889" name="Line 9"/>
            <p:cNvSpPr>
              <a:spLocks noChangeShapeType="1"/>
            </p:cNvSpPr>
            <p:nvPr/>
          </p:nvSpPr>
          <p:spPr bwMode="auto">
            <a:xfrm>
              <a:off x="2524" y="2397"/>
              <a:ext cx="1407" cy="681"/>
            </a:xfrm>
            <a:prstGeom prst="line">
              <a:avLst/>
            </a:prstGeom>
            <a:noFill/>
            <a:ln w="25400">
              <a:solidFill>
                <a:srgbClr val="000000"/>
              </a:solidFill>
              <a:round/>
              <a:headEnd/>
              <a:tailEnd type="triangle" w="lg" len="lg"/>
            </a:ln>
            <a:effectLst/>
          </p:spPr>
          <p:txBody>
            <a:bodyPr lIns="93600" tIns="46800" rIns="93600" bIns="46800" anchor="ctr"/>
            <a:lstStyle/>
            <a:p>
              <a:endParaRPr lang="en-GB"/>
            </a:p>
          </p:txBody>
        </p:sp>
        <p:sp>
          <p:nvSpPr>
            <p:cNvPr id="122890" name="Line 10"/>
            <p:cNvSpPr>
              <a:spLocks noChangeShapeType="1"/>
            </p:cNvSpPr>
            <p:nvPr/>
          </p:nvSpPr>
          <p:spPr bwMode="auto">
            <a:xfrm>
              <a:off x="1391" y="1195"/>
              <a:ext cx="0" cy="294"/>
            </a:xfrm>
            <a:prstGeom prst="line">
              <a:avLst/>
            </a:prstGeom>
            <a:noFill/>
            <a:ln w="25400">
              <a:solidFill>
                <a:srgbClr val="000000"/>
              </a:solidFill>
              <a:round/>
              <a:headEnd/>
              <a:tailEnd type="triangle" w="lg" len="lg"/>
            </a:ln>
            <a:effectLst/>
          </p:spPr>
          <p:txBody>
            <a:bodyPr lIns="93600" tIns="46800" rIns="93600" bIns="46800" anchor="ctr"/>
            <a:lstStyle/>
            <a:p>
              <a:endParaRPr lang="en-GB"/>
            </a:p>
          </p:txBody>
        </p:sp>
        <p:sp>
          <p:nvSpPr>
            <p:cNvPr id="122891" name="Line 11"/>
            <p:cNvSpPr>
              <a:spLocks noChangeShapeType="1"/>
            </p:cNvSpPr>
            <p:nvPr/>
          </p:nvSpPr>
          <p:spPr bwMode="auto">
            <a:xfrm flipH="1">
              <a:off x="2524" y="1944"/>
              <a:ext cx="1086" cy="0"/>
            </a:xfrm>
            <a:prstGeom prst="line">
              <a:avLst/>
            </a:prstGeom>
            <a:noFill/>
            <a:ln w="25400">
              <a:solidFill>
                <a:srgbClr val="000000"/>
              </a:solidFill>
              <a:round/>
              <a:headEnd/>
              <a:tailEnd type="triangle" w="lg" len="lg"/>
            </a:ln>
            <a:effectLst/>
          </p:spPr>
          <p:txBody>
            <a:bodyPr lIns="93600" tIns="46800" rIns="93600" bIns="46800" anchor="ctr"/>
            <a:lstStyle/>
            <a:p>
              <a:endParaRPr lang="en-GB"/>
            </a:p>
          </p:txBody>
        </p:sp>
        <p:sp>
          <p:nvSpPr>
            <p:cNvPr id="122892" name="Text Box 12"/>
            <p:cNvSpPr txBox="1">
              <a:spLocks/>
            </p:cNvSpPr>
            <p:nvPr/>
          </p:nvSpPr>
          <p:spPr bwMode="auto">
            <a:xfrm>
              <a:off x="2365" y="1944"/>
              <a:ext cx="1270" cy="346"/>
            </a:xfrm>
            <a:prstGeom prst="rect">
              <a:avLst/>
            </a:prstGeom>
            <a:noFill/>
            <a:ln w="12700" algn="ctr">
              <a:noFill/>
              <a:miter lim="800000"/>
              <a:headEnd/>
              <a:tailEnd/>
            </a:ln>
            <a:effectLst/>
          </p:spPr>
          <p:txBody>
            <a:bodyPr wrap="none" lIns="93600" tIns="46800" rIns="93600" bIns="46800" anchor="ctr"/>
            <a:lstStyle/>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Async Wake-up</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Typ: 100us</a:t>
              </a:r>
              <a:endParaRPr lang="fr-FR" sz="1400">
                <a:solidFill>
                  <a:srgbClr val="000000"/>
                </a:solidFill>
              </a:endParaRPr>
            </a:p>
          </p:txBody>
        </p:sp>
        <p:sp>
          <p:nvSpPr>
            <p:cNvPr id="122893" name="WordArt 13"/>
            <p:cNvSpPr>
              <a:spLocks noChangeShapeType="1" noTextEdit="1"/>
            </p:cNvSpPr>
            <p:nvPr/>
          </p:nvSpPr>
          <p:spPr bwMode="auto">
            <a:xfrm>
              <a:off x="4403" y="1129"/>
              <a:ext cx="768" cy="270"/>
            </a:xfrm>
            <a:prstGeom prst="rect">
              <a:avLst/>
            </a:prstGeom>
          </p:spPr>
          <p:txBody>
            <a:bodyPr wrap="none" fromWordArt="1">
              <a:prstTxWarp prst="textPlain">
                <a:avLst>
                  <a:gd name="adj" fmla="val 50000"/>
                </a:avLst>
              </a:prstTxWarp>
            </a:bodyPr>
            <a:lstStyle/>
            <a:p>
              <a:pPr algn="ctr"/>
              <a:r>
                <a:rPr lang="en-GB" sz="2800" kern="10">
                  <a:ln w="9525">
                    <a:noFill/>
                    <a:round/>
                    <a:headEnd/>
                    <a:tailEnd/>
                  </a:ln>
                  <a:solidFill>
                    <a:schemeClr val="accent1"/>
                  </a:solidFill>
                  <a:effectLst>
                    <a:outerShdw dist="35921" dir="2700000" algn="ctr" rotWithShape="0">
                      <a:srgbClr val="C0C0C0">
                        <a:alpha val="80000"/>
                      </a:srgbClr>
                    </a:outerShdw>
                  </a:effectLst>
                  <a:latin typeface="Impact"/>
                </a:rPr>
                <a:t>3uA max</a:t>
              </a:r>
            </a:p>
          </p:txBody>
        </p:sp>
        <p:sp>
          <p:nvSpPr>
            <p:cNvPr id="122894" name="WordArt 14"/>
            <p:cNvSpPr>
              <a:spLocks noChangeShapeType="1" noTextEdit="1"/>
            </p:cNvSpPr>
            <p:nvPr/>
          </p:nvSpPr>
          <p:spPr bwMode="auto">
            <a:xfrm>
              <a:off x="4787" y="2744"/>
              <a:ext cx="768" cy="270"/>
            </a:xfrm>
            <a:prstGeom prst="rect">
              <a:avLst/>
            </a:prstGeom>
          </p:spPr>
          <p:txBody>
            <a:bodyPr wrap="none" fromWordArt="1">
              <a:prstTxWarp prst="textPlain">
                <a:avLst>
                  <a:gd name="adj" fmla="val 50000"/>
                </a:avLst>
              </a:prstTxWarp>
            </a:bodyPr>
            <a:lstStyle/>
            <a:p>
              <a:pPr algn="ctr"/>
              <a:r>
                <a:rPr lang="en-GB" sz="2800" kern="10">
                  <a:ln w="9525">
                    <a:noFill/>
                    <a:round/>
                    <a:headEnd/>
                    <a:tailEnd/>
                  </a:ln>
                  <a:solidFill>
                    <a:schemeClr val="accent1"/>
                  </a:solidFill>
                  <a:effectLst>
                    <a:outerShdw dist="35921" dir="2700000" algn="ctr" rotWithShape="0">
                      <a:srgbClr val="C0C0C0">
                        <a:alpha val="80000"/>
                      </a:srgbClr>
                    </a:outerShdw>
                  </a:effectLst>
                  <a:latin typeface="Impact"/>
                </a:rPr>
                <a:t>12uA max</a:t>
              </a:r>
            </a:p>
          </p:txBody>
        </p:sp>
        <p:sp>
          <p:nvSpPr>
            <p:cNvPr id="122895" name="WordArt 15"/>
            <p:cNvSpPr>
              <a:spLocks noChangeShapeType="1" noTextEdit="1"/>
            </p:cNvSpPr>
            <p:nvPr/>
          </p:nvSpPr>
          <p:spPr bwMode="auto">
            <a:xfrm>
              <a:off x="102" y="2879"/>
              <a:ext cx="768" cy="270"/>
            </a:xfrm>
            <a:prstGeom prst="rect">
              <a:avLst/>
            </a:prstGeom>
          </p:spPr>
          <p:txBody>
            <a:bodyPr wrap="none" fromWordArt="1">
              <a:prstTxWarp prst="textPlain">
                <a:avLst>
                  <a:gd name="adj" fmla="val 50000"/>
                </a:avLst>
              </a:prstTxWarp>
            </a:bodyPr>
            <a:lstStyle/>
            <a:p>
              <a:pPr algn="ctr"/>
              <a:r>
                <a:rPr lang="en-GB" sz="2800" kern="10">
                  <a:ln w="9525">
                    <a:noFill/>
                    <a:round/>
                    <a:headEnd/>
                    <a:tailEnd/>
                  </a:ln>
                  <a:solidFill>
                    <a:schemeClr val="accent1"/>
                  </a:solidFill>
                  <a:effectLst>
                    <a:outerShdw dist="35921" dir="2700000" algn="ctr" rotWithShape="0">
                      <a:srgbClr val="C0C0C0">
                        <a:alpha val="80000"/>
                      </a:srgbClr>
                    </a:outerShdw>
                  </a:effectLst>
                  <a:latin typeface="Impact"/>
                </a:rPr>
                <a:t>20uA max</a:t>
              </a:r>
            </a:p>
          </p:txBody>
        </p:sp>
        <p:sp>
          <p:nvSpPr>
            <p:cNvPr id="122896" name="Line 16"/>
            <p:cNvSpPr>
              <a:spLocks noChangeShapeType="1"/>
            </p:cNvSpPr>
            <p:nvPr/>
          </p:nvSpPr>
          <p:spPr bwMode="auto">
            <a:xfrm flipH="1" flipV="1">
              <a:off x="2116" y="2398"/>
              <a:ext cx="1815" cy="907"/>
            </a:xfrm>
            <a:prstGeom prst="line">
              <a:avLst/>
            </a:prstGeom>
            <a:noFill/>
            <a:ln w="25400">
              <a:solidFill>
                <a:srgbClr val="000000"/>
              </a:solidFill>
              <a:round/>
              <a:headEnd/>
              <a:tailEnd type="triangle" w="lg" len="lg"/>
            </a:ln>
            <a:effectLst/>
          </p:spPr>
          <p:txBody>
            <a:bodyPr lIns="93600" tIns="46800" rIns="93600" bIns="46800" anchor="ctr"/>
            <a:lstStyle/>
            <a:p>
              <a:endParaRPr lang="en-GB"/>
            </a:p>
          </p:txBody>
        </p:sp>
        <p:sp>
          <p:nvSpPr>
            <p:cNvPr id="122897" name="Text Box 17"/>
            <p:cNvSpPr txBox="1">
              <a:spLocks/>
            </p:cNvSpPr>
            <p:nvPr/>
          </p:nvSpPr>
          <p:spPr bwMode="auto">
            <a:xfrm>
              <a:off x="2661" y="3251"/>
              <a:ext cx="1270" cy="346"/>
            </a:xfrm>
            <a:prstGeom prst="rect">
              <a:avLst/>
            </a:prstGeom>
            <a:noFill/>
            <a:ln w="12700" algn="ctr">
              <a:noFill/>
              <a:miter lim="800000"/>
              <a:headEnd/>
              <a:tailEnd/>
            </a:ln>
            <a:effectLst/>
          </p:spPr>
          <p:txBody>
            <a:bodyPr wrap="none" lIns="93600" tIns="46800" rIns="93600" bIns="46800" anchor="ctr"/>
            <a:lstStyle/>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Thức dậy bằng </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Async event </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b="1">
                  <a:solidFill>
                    <a:srgbClr val="000000"/>
                  </a:solidFill>
                </a:rPr>
                <a:t>2us</a:t>
              </a:r>
              <a:endParaRPr lang="fr-FR" sz="1400" b="1">
                <a:solidFill>
                  <a:srgbClr val="000000"/>
                </a:solidFill>
              </a:endParaRPr>
            </a:p>
          </p:txBody>
        </p:sp>
        <p:sp>
          <p:nvSpPr>
            <p:cNvPr id="122898" name="Line 18"/>
            <p:cNvSpPr>
              <a:spLocks noChangeShapeType="1"/>
            </p:cNvSpPr>
            <p:nvPr/>
          </p:nvSpPr>
          <p:spPr bwMode="auto">
            <a:xfrm flipV="1">
              <a:off x="1468" y="2398"/>
              <a:ext cx="467" cy="853"/>
            </a:xfrm>
            <a:prstGeom prst="line">
              <a:avLst/>
            </a:prstGeom>
            <a:noFill/>
            <a:ln w="25400">
              <a:solidFill>
                <a:srgbClr val="000000"/>
              </a:solidFill>
              <a:round/>
              <a:headEnd/>
              <a:tailEnd type="triangle" w="lg" len="lg"/>
            </a:ln>
            <a:effectLst/>
          </p:spPr>
          <p:txBody>
            <a:bodyPr lIns="93600" tIns="46800" rIns="93600" bIns="46800" anchor="ctr"/>
            <a:lstStyle/>
            <a:p>
              <a:endParaRPr lang="en-GB"/>
            </a:p>
          </p:txBody>
        </p:sp>
        <p:sp>
          <p:nvSpPr>
            <p:cNvPr id="122899" name="Text Box 19"/>
            <p:cNvSpPr txBox="1">
              <a:spLocks/>
            </p:cNvSpPr>
            <p:nvPr/>
          </p:nvSpPr>
          <p:spPr bwMode="auto">
            <a:xfrm>
              <a:off x="1572" y="3049"/>
              <a:ext cx="1270" cy="346"/>
            </a:xfrm>
            <a:prstGeom prst="rect">
              <a:avLst/>
            </a:prstGeom>
            <a:noFill/>
            <a:ln w="12700" algn="ctr">
              <a:noFill/>
              <a:miter lim="800000"/>
              <a:headEnd/>
              <a:tailEnd/>
            </a:ln>
            <a:effectLst/>
          </p:spPr>
          <p:txBody>
            <a:bodyPr wrap="none" lIns="93600" tIns="46800" rIns="93600" bIns="46800" anchor="ctr"/>
            <a:lstStyle/>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Thức dậy bằng ngắt </a:t>
              </a:r>
            </a:p>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&gt; 100us</a:t>
              </a:r>
              <a:endParaRPr lang="fr-FR" sz="1400">
                <a:solidFill>
                  <a:srgbClr val="000000"/>
                </a:solidFill>
              </a:endParaRPr>
            </a:p>
          </p:txBody>
        </p:sp>
        <p:sp>
          <p:nvSpPr>
            <p:cNvPr id="122900" name="Text Box 20"/>
            <p:cNvSpPr txBox="1">
              <a:spLocks/>
            </p:cNvSpPr>
            <p:nvPr/>
          </p:nvSpPr>
          <p:spPr bwMode="auto">
            <a:xfrm>
              <a:off x="2413" y="1456"/>
              <a:ext cx="1270" cy="346"/>
            </a:xfrm>
            <a:prstGeom prst="rect">
              <a:avLst/>
            </a:prstGeom>
            <a:noFill/>
            <a:ln w="12700" algn="ctr">
              <a:noFill/>
              <a:miter lim="800000"/>
              <a:headEnd/>
              <a:tailEnd/>
            </a:ln>
            <a:effectLst/>
          </p:spPr>
          <p:txBody>
            <a:bodyPr wrap="none" lIns="93600" tIns="46800" rIns="93600" bIns="46800" anchor="ctr"/>
            <a:lstStyle/>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400">
                  <a:solidFill>
                    <a:srgbClr val="000000"/>
                  </a:solidFill>
                </a:rPr>
                <a:t>Switch Off the VR</a:t>
              </a:r>
              <a:endParaRPr lang="fr-FR" sz="1400">
                <a:solidFill>
                  <a:srgbClr val="000000"/>
                </a:solidFill>
              </a:endParaRPr>
            </a:p>
          </p:txBody>
        </p:sp>
        <p:sp>
          <p:nvSpPr>
            <p:cNvPr id="122901" name="Line 21"/>
            <p:cNvSpPr>
              <a:spLocks noChangeShapeType="1"/>
            </p:cNvSpPr>
            <p:nvPr/>
          </p:nvSpPr>
          <p:spPr bwMode="auto">
            <a:xfrm flipV="1">
              <a:off x="1690" y="1194"/>
              <a:ext cx="0" cy="294"/>
            </a:xfrm>
            <a:prstGeom prst="line">
              <a:avLst/>
            </a:prstGeom>
            <a:noFill/>
            <a:ln w="25400">
              <a:solidFill>
                <a:srgbClr val="000000"/>
              </a:solidFill>
              <a:round/>
              <a:headEnd/>
              <a:tailEnd type="triangle" w="lg" len="lg"/>
            </a:ln>
            <a:effectLst/>
          </p:spPr>
          <p:txBody>
            <a:bodyPr lIns="93600" tIns="46800" rIns="93600" bIns="46800" anchor="ctr"/>
            <a:lstStyle/>
            <a:p>
              <a:endParaRPr lang="en-GB"/>
            </a:p>
          </p:txBody>
        </p:sp>
        <p:sp>
          <p:nvSpPr>
            <p:cNvPr id="122902" name="Text Box 22"/>
            <p:cNvSpPr txBox="1">
              <a:spLocks/>
            </p:cNvSpPr>
            <p:nvPr/>
          </p:nvSpPr>
          <p:spPr bwMode="auto">
            <a:xfrm>
              <a:off x="1642" y="1200"/>
              <a:ext cx="1270" cy="346"/>
            </a:xfrm>
            <a:prstGeom prst="rect">
              <a:avLst/>
            </a:prstGeom>
            <a:noFill/>
            <a:ln w="12700" algn="ctr">
              <a:noFill/>
              <a:miter lim="800000"/>
              <a:headEnd/>
              <a:tailEnd/>
            </a:ln>
            <a:effectLst/>
          </p:spPr>
          <p:txBody>
            <a:bodyPr wrap="none" lIns="93600" tIns="46800" rIns="93600" bIns="46800" anchor="ctr"/>
            <a:lstStyle/>
            <a:p>
              <a:pPr algn="ctr" defTabSz="642938">
                <a:tabLst>
                  <a:tab pos="249238" algn="l"/>
                  <a:tab pos="500063" algn="l"/>
                  <a:tab pos="749300" algn="l"/>
                  <a:tab pos="1000125" algn="l"/>
                  <a:tab pos="1249363" algn="l"/>
                  <a:tab pos="1500188" algn="l"/>
                  <a:tab pos="1749425" algn="l"/>
                  <a:tab pos="2000250" algn="l"/>
                  <a:tab pos="2249488" algn="l"/>
                  <a:tab pos="2500313" algn="l"/>
                  <a:tab pos="2749550" algn="l"/>
                  <a:tab pos="3000375" algn="l"/>
                </a:tabLst>
              </a:pPr>
              <a:r>
                <a:rPr lang="en-US" sz="1600">
                  <a:solidFill>
                    <a:srgbClr val="000000"/>
                  </a:solidFill>
                </a:rPr>
                <a:t>Switch Off </a:t>
              </a:r>
              <a:r>
                <a:rPr lang="fr-FR" sz="1600">
                  <a:solidFill>
                    <a:srgbClr val="000000"/>
                  </a:solidFill>
                </a:rPr>
                <a:t>Supply</a:t>
              </a:r>
            </a:p>
          </p:txBody>
        </p:sp>
        <p:sp>
          <p:nvSpPr>
            <p:cNvPr id="122903" name="WordArt 23"/>
            <p:cNvSpPr>
              <a:spLocks noChangeShapeType="1" noTextEdit="1"/>
            </p:cNvSpPr>
            <p:nvPr/>
          </p:nvSpPr>
          <p:spPr bwMode="auto">
            <a:xfrm>
              <a:off x="2362" y="816"/>
              <a:ext cx="768" cy="270"/>
            </a:xfrm>
            <a:prstGeom prst="rect">
              <a:avLst/>
            </a:prstGeom>
          </p:spPr>
          <p:txBody>
            <a:bodyPr wrap="none" fromWordArt="1">
              <a:prstTxWarp prst="textPlain">
                <a:avLst>
                  <a:gd name="adj" fmla="val 50000"/>
                </a:avLst>
              </a:prstTxWarp>
            </a:bodyPr>
            <a:lstStyle/>
            <a:p>
              <a:pPr algn="ctr"/>
              <a:r>
                <a:rPr lang="en-GB" sz="2800" kern="10">
                  <a:ln w="9525">
                    <a:noFill/>
                    <a:round/>
                    <a:headEnd/>
                    <a:tailEnd/>
                  </a:ln>
                  <a:solidFill>
                    <a:schemeClr val="accent1"/>
                  </a:solidFill>
                  <a:effectLst>
                    <a:outerShdw dist="35921" dir="2700000" algn="ctr" rotWithShape="0">
                      <a:srgbClr val="C0C0C0">
                        <a:alpha val="80000"/>
                      </a:srgbClr>
                    </a:outerShdw>
                  </a:effectLst>
                  <a:latin typeface="Impact"/>
                </a:rPr>
                <a:t>1uA max</a:t>
              </a:r>
            </a:p>
          </p:txBody>
        </p:sp>
        <p:sp>
          <p:nvSpPr>
            <p:cNvPr id="122904" name="Oval 24"/>
            <p:cNvSpPr>
              <a:spLocks noChangeArrowheads="1"/>
            </p:cNvSpPr>
            <p:nvPr/>
          </p:nvSpPr>
          <p:spPr bwMode="auto">
            <a:xfrm>
              <a:off x="924" y="818"/>
              <a:ext cx="1248" cy="378"/>
            </a:xfrm>
            <a:prstGeom prst="ellipse">
              <a:avLst/>
            </a:prstGeom>
            <a:solidFill>
              <a:schemeClr val="bg2"/>
            </a:solidFill>
            <a:ln w="12700">
              <a:solidFill>
                <a:schemeClr val="tx1"/>
              </a:solidFill>
              <a:round/>
              <a:headEnd/>
              <a:tailEnd/>
            </a:ln>
            <a:effectLst/>
          </p:spPr>
          <p:txBody>
            <a:bodyPr wrap="none" anchor="ctr"/>
            <a:lstStyle/>
            <a:p>
              <a:pPr algn="ctr"/>
              <a:r>
                <a:rPr lang="en-US" sz="2000" b="1">
                  <a:solidFill>
                    <a:schemeClr val="bg1"/>
                  </a:solidFill>
                </a:rPr>
                <a:t>OFF Mode</a:t>
              </a:r>
              <a:endParaRPr lang="en-US" sz="2000">
                <a:solidFill>
                  <a:schemeClr val="bg1"/>
                </a:solidFill>
              </a:endParaRPr>
            </a:p>
          </p:txBody>
        </p:sp>
        <p:sp>
          <p:nvSpPr>
            <p:cNvPr id="122905" name="TextBox 179205"/>
            <p:cNvSpPr txBox="1">
              <a:spLocks noChangeArrowheads="1"/>
            </p:cNvSpPr>
            <p:nvPr/>
          </p:nvSpPr>
          <p:spPr bwMode="auto">
            <a:xfrm rot="-1245092">
              <a:off x="4864" y="538"/>
              <a:ext cx="730" cy="426"/>
            </a:xfrm>
            <a:prstGeom prst="rect">
              <a:avLst/>
            </a:prstGeom>
            <a:noFill/>
            <a:ln w="9525" algn="ctr">
              <a:solidFill>
                <a:srgbClr val="FF0000"/>
              </a:solidFill>
              <a:miter lim="800000"/>
              <a:headEnd/>
              <a:tailEnd/>
            </a:ln>
          </p:spPr>
          <p:txBody>
            <a:bodyPr wrap="none" lIns="91435" tIns="45718" rIns="91435" bIns="45718">
              <a:spAutoFit/>
            </a:bodyPr>
            <a:lstStyle/>
            <a:p>
              <a:pPr algn="ctr" eaLnBrk="0" hangingPunct="0"/>
              <a:r>
                <a:rPr lang="en-GB" sz="1600" b="1">
                  <a:solidFill>
                    <a:srgbClr val="FF0000"/>
                  </a:solidFill>
                  <a:latin typeface="Trebuchet MS" pitchFamily="34" charset="0"/>
                </a:rPr>
                <a:t>Available</a:t>
              </a:r>
            </a:p>
            <a:p>
              <a:pPr algn="ctr" eaLnBrk="0" hangingPunct="0"/>
              <a:r>
                <a:rPr lang="en-GB" sz="1600" b="1">
                  <a:solidFill>
                    <a:srgbClr val="FF0000"/>
                  </a:solidFill>
                  <a:latin typeface="Trebuchet MS" pitchFamily="34" charset="0"/>
                </a:rPr>
                <a:t>SOON!</a:t>
              </a:r>
            </a:p>
          </p:txBody>
        </p:sp>
      </p:gr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Date Placeholder 3"/>
          <p:cNvSpPr>
            <a:spLocks noGrp="1"/>
          </p:cNvSpPr>
          <p:nvPr>
            <p:ph type="dt" sz="half" idx="10"/>
          </p:nvPr>
        </p:nvSpPr>
        <p:spPr/>
        <p:txBody>
          <a:bodyPr/>
          <a:lstStyle/>
          <a:p>
            <a:r>
              <a:rPr lang="en-US"/>
              <a:t>www.ptit.edu.vn</a:t>
            </a:r>
          </a:p>
          <a:p>
            <a:r>
              <a:rPr lang="en-US"/>
              <a:t>ĐỀ TÀI: KIT ARM	</a:t>
            </a:r>
          </a:p>
        </p:txBody>
      </p:sp>
      <p:sp>
        <p:nvSpPr>
          <p:cNvPr id="108"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109" name="Slide Number Placeholder 5"/>
          <p:cNvSpPr>
            <a:spLocks noGrp="1"/>
          </p:cNvSpPr>
          <p:nvPr>
            <p:ph type="sldNum" sz="quarter" idx="12"/>
          </p:nvPr>
        </p:nvSpPr>
        <p:spPr/>
        <p:txBody>
          <a:bodyPr/>
          <a:lstStyle/>
          <a:p>
            <a:r>
              <a:rPr lang="en-US"/>
              <a:t>Trang: </a:t>
            </a:r>
            <a:fld id="{F47EFC8E-201F-4A4A-B5E3-3C18FAA7C900}" type="slidenum">
              <a:rPr lang="en-US"/>
              <a:pPr/>
              <a:t>87</a:t>
            </a:fld>
            <a:endParaRPr lang="en-US"/>
          </a:p>
        </p:txBody>
      </p:sp>
      <p:sp>
        <p:nvSpPr>
          <p:cNvPr id="123906" name="Rectangle 2"/>
          <p:cNvSpPr>
            <a:spLocks noGrp="1" noChangeArrowheads="1"/>
          </p:cNvSpPr>
          <p:nvPr>
            <p:ph type="title"/>
          </p:nvPr>
        </p:nvSpPr>
        <p:spPr bwMode="auto">
          <a:xfrm>
            <a:off x="1219200" y="152400"/>
            <a:ext cx="7696200" cy="625475"/>
          </a:xfrm>
          <a:noFill/>
          <a:ln>
            <a:miter lim="800000"/>
            <a:headEnd/>
            <a:tailEnd/>
          </a:ln>
        </p:spPr>
        <p:txBody>
          <a:bodyPr vert="horz" wrap="square" lIns="91440" tIns="45720" rIns="91440" bIns="45720" numCol="1" anchor="t" anchorCtr="0" compatLnSpc="1">
            <a:prstTxWarp prst="textNoShape">
              <a:avLst/>
            </a:prstTxWarp>
          </a:bodyPr>
          <a:lstStyle/>
          <a:p>
            <a:r>
              <a:rPr lang="en-US"/>
              <a:t>ARM – Các loại SAM7</a:t>
            </a:r>
          </a:p>
        </p:txBody>
      </p:sp>
      <p:sp>
        <p:nvSpPr>
          <p:cNvPr id="123907" name="Text Box 3"/>
          <p:cNvSpPr txBox="1">
            <a:spLocks noChangeArrowheads="1"/>
          </p:cNvSpPr>
          <p:nvPr/>
        </p:nvSpPr>
        <p:spPr bwMode="auto">
          <a:xfrm rot="-18783083">
            <a:off x="554832" y="1631156"/>
            <a:ext cx="577850" cy="188913"/>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100" b="1" i="1">
                <a:solidFill>
                  <a:srgbClr val="000066"/>
                </a:solidFill>
              </a:rPr>
              <a:t>512kB</a:t>
            </a:r>
          </a:p>
        </p:txBody>
      </p:sp>
      <p:sp>
        <p:nvSpPr>
          <p:cNvPr id="123908" name="Text Box 4"/>
          <p:cNvSpPr txBox="1">
            <a:spLocks noChangeArrowheads="1"/>
          </p:cNvSpPr>
          <p:nvPr/>
        </p:nvSpPr>
        <p:spPr bwMode="auto">
          <a:xfrm>
            <a:off x="1158875" y="5716588"/>
            <a:ext cx="1054100" cy="352425"/>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000" b="1" i="1">
                <a:solidFill>
                  <a:srgbClr val="000066"/>
                </a:solidFill>
              </a:rPr>
              <a:t>Low Pin Count</a:t>
            </a:r>
          </a:p>
          <a:p>
            <a:pPr algn="ctr">
              <a:lnSpc>
                <a:spcPct val="65000"/>
              </a:lnSpc>
              <a:spcBef>
                <a:spcPct val="50000"/>
              </a:spcBef>
            </a:pPr>
            <a:r>
              <a:rPr lang="en-US" sz="1000" b="1" i="1">
                <a:solidFill>
                  <a:srgbClr val="000066"/>
                </a:solidFill>
              </a:rPr>
              <a:t>USB</a:t>
            </a:r>
          </a:p>
        </p:txBody>
      </p:sp>
      <p:sp>
        <p:nvSpPr>
          <p:cNvPr id="123909" name="Text Box 5"/>
          <p:cNvSpPr txBox="1">
            <a:spLocks noChangeArrowheads="1"/>
          </p:cNvSpPr>
          <p:nvPr/>
        </p:nvSpPr>
        <p:spPr bwMode="auto">
          <a:xfrm>
            <a:off x="2292350" y="5670550"/>
            <a:ext cx="938213" cy="527050"/>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000" b="1" i="1">
                <a:solidFill>
                  <a:srgbClr val="000066"/>
                </a:solidFill>
              </a:rPr>
              <a:t>External Bus</a:t>
            </a:r>
          </a:p>
          <a:p>
            <a:pPr algn="ctr">
              <a:lnSpc>
                <a:spcPct val="65000"/>
              </a:lnSpc>
              <a:spcBef>
                <a:spcPct val="50000"/>
              </a:spcBef>
            </a:pPr>
            <a:r>
              <a:rPr lang="en-US" sz="1000" b="1" i="1">
                <a:solidFill>
                  <a:srgbClr val="000066"/>
                </a:solidFill>
              </a:rPr>
              <a:t>Interface</a:t>
            </a:r>
          </a:p>
          <a:p>
            <a:pPr algn="ctr">
              <a:lnSpc>
                <a:spcPct val="65000"/>
              </a:lnSpc>
              <a:spcBef>
                <a:spcPct val="50000"/>
              </a:spcBef>
            </a:pPr>
            <a:r>
              <a:rPr lang="en-US" sz="1000" b="1" i="1">
                <a:solidFill>
                  <a:srgbClr val="000066"/>
                </a:solidFill>
              </a:rPr>
              <a:t>USB</a:t>
            </a:r>
          </a:p>
        </p:txBody>
      </p:sp>
      <p:sp>
        <p:nvSpPr>
          <p:cNvPr id="123910" name="Text Box 6"/>
          <p:cNvSpPr txBox="1">
            <a:spLocks noChangeArrowheads="1"/>
          </p:cNvSpPr>
          <p:nvPr/>
        </p:nvSpPr>
        <p:spPr bwMode="auto">
          <a:xfrm>
            <a:off x="3468688" y="5707063"/>
            <a:ext cx="1060450" cy="352425"/>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000" b="1" i="1">
                <a:solidFill>
                  <a:srgbClr val="000066"/>
                </a:solidFill>
              </a:rPr>
              <a:t>Ethernet, CAN,</a:t>
            </a:r>
          </a:p>
          <a:p>
            <a:pPr algn="ctr">
              <a:lnSpc>
                <a:spcPct val="65000"/>
              </a:lnSpc>
              <a:spcBef>
                <a:spcPct val="50000"/>
              </a:spcBef>
            </a:pPr>
            <a:r>
              <a:rPr lang="en-US" sz="1000" b="1" i="1">
                <a:solidFill>
                  <a:srgbClr val="000066"/>
                </a:solidFill>
              </a:rPr>
              <a:t>USB</a:t>
            </a:r>
          </a:p>
        </p:txBody>
      </p:sp>
      <p:sp>
        <p:nvSpPr>
          <p:cNvPr id="123911" name="Text Box 7"/>
          <p:cNvSpPr txBox="1">
            <a:spLocks noChangeArrowheads="1"/>
          </p:cNvSpPr>
          <p:nvPr/>
        </p:nvSpPr>
        <p:spPr bwMode="auto">
          <a:xfrm>
            <a:off x="5668963" y="5702300"/>
            <a:ext cx="779462" cy="352425"/>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000" b="1" i="1">
                <a:solidFill>
                  <a:srgbClr val="000066"/>
                </a:solidFill>
              </a:rPr>
              <a:t>CAN, MCI,</a:t>
            </a:r>
          </a:p>
          <a:p>
            <a:pPr algn="ctr">
              <a:lnSpc>
                <a:spcPct val="65000"/>
              </a:lnSpc>
              <a:spcBef>
                <a:spcPct val="50000"/>
              </a:spcBef>
            </a:pPr>
            <a:r>
              <a:rPr lang="en-US" sz="1000" b="1" i="1">
                <a:solidFill>
                  <a:srgbClr val="000066"/>
                </a:solidFill>
              </a:rPr>
              <a:t>USB</a:t>
            </a:r>
          </a:p>
        </p:txBody>
      </p:sp>
      <p:sp>
        <p:nvSpPr>
          <p:cNvPr id="123912" name="Text Box 8"/>
          <p:cNvSpPr txBox="1">
            <a:spLocks noChangeArrowheads="1"/>
          </p:cNvSpPr>
          <p:nvPr/>
        </p:nvSpPr>
        <p:spPr bwMode="auto">
          <a:xfrm>
            <a:off x="6772275" y="5688013"/>
            <a:ext cx="742950" cy="350837"/>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000" b="1" i="1">
                <a:solidFill>
                  <a:srgbClr val="000066"/>
                </a:solidFill>
              </a:rPr>
              <a:t>Ultra Low</a:t>
            </a:r>
          </a:p>
          <a:p>
            <a:pPr algn="ctr">
              <a:lnSpc>
                <a:spcPct val="65000"/>
              </a:lnSpc>
              <a:spcBef>
                <a:spcPct val="50000"/>
              </a:spcBef>
            </a:pPr>
            <a:r>
              <a:rPr lang="en-US" sz="1000" b="1" i="1">
                <a:solidFill>
                  <a:srgbClr val="000066"/>
                </a:solidFill>
              </a:rPr>
              <a:t>Power</a:t>
            </a:r>
          </a:p>
        </p:txBody>
      </p:sp>
      <p:sp>
        <p:nvSpPr>
          <p:cNvPr id="123913" name="Line 9"/>
          <p:cNvSpPr>
            <a:spLocks noChangeShapeType="1"/>
          </p:cNvSpPr>
          <p:nvPr/>
        </p:nvSpPr>
        <p:spPr bwMode="auto">
          <a:xfrm flipV="1">
            <a:off x="1085850" y="1336675"/>
            <a:ext cx="0" cy="4298950"/>
          </a:xfrm>
          <a:prstGeom prst="line">
            <a:avLst/>
          </a:prstGeom>
          <a:noFill/>
          <a:ln w="57150">
            <a:solidFill>
              <a:srgbClr val="0000FF"/>
            </a:solidFill>
            <a:round/>
            <a:headEnd/>
            <a:tailEnd type="stealth" w="med" len="lg"/>
          </a:ln>
          <a:effectLst/>
        </p:spPr>
        <p:txBody>
          <a:bodyPr wrap="none" lIns="82800" tIns="39600" rIns="82800" bIns="39600" anchor="ctr"/>
          <a:lstStyle/>
          <a:p>
            <a:endParaRPr lang="en-GB"/>
          </a:p>
        </p:txBody>
      </p:sp>
      <p:sp>
        <p:nvSpPr>
          <p:cNvPr id="123914" name="Line 10"/>
          <p:cNvSpPr>
            <a:spLocks noChangeShapeType="1"/>
          </p:cNvSpPr>
          <p:nvPr/>
        </p:nvSpPr>
        <p:spPr bwMode="auto">
          <a:xfrm>
            <a:off x="925513" y="5538788"/>
            <a:ext cx="6616700" cy="0"/>
          </a:xfrm>
          <a:prstGeom prst="line">
            <a:avLst/>
          </a:prstGeom>
          <a:noFill/>
          <a:ln w="57150">
            <a:solidFill>
              <a:srgbClr val="0000FF"/>
            </a:solidFill>
            <a:round/>
            <a:headEnd/>
            <a:tailEnd type="stealth" w="med" len="lg"/>
          </a:ln>
          <a:effectLst/>
        </p:spPr>
        <p:txBody>
          <a:bodyPr wrap="none" lIns="82800" tIns="39600" rIns="82800" bIns="39600" anchor="ctr"/>
          <a:lstStyle/>
          <a:p>
            <a:endParaRPr lang="en-GB"/>
          </a:p>
        </p:txBody>
      </p:sp>
      <p:sp>
        <p:nvSpPr>
          <p:cNvPr id="123915" name="Rectangle 11"/>
          <p:cNvSpPr>
            <a:spLocks noChangeArrowheads="1"/>
          </p:cNvSpPr>
          <p:nvPr/>
        </p:nvSpPr>
        <p:spPr bwMode="auto">
          <a:xfrm>
            <a:off x="3838575" y="5478463"/>
            <a:ext cx="66675" cy="133350"/>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sp>
        <p:nvSpPr>
          <p:cNvPr id="123916" name="Rectangle 12"/>
          <p:cNvSpPr>
            <a:spLocks noChangeArrowheads="1"/>
          </p:cNvSpPr>
          <p:nvPr/>
        </p:nvSpPr>
        <p:spPr bwMode="auto">
          <a:xfrm>
            <a:off x="6045200" y="5478463"/>
            <a:ext cx="66675" cy="133350"/>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sp>
        <p:nvSpPr>
          <p:cNvPr id="123917" name="Rectangle 13"/>
          <p:cNvSpPr>
            <a:spLocks noChangeArrowheads="1"/>
          </p:cNvSpPr>
          <p:nvPr/>
        </p:nvSpPr>
        <p:spPr bwMode="auto">
          <a:xfrm>
            <a:off x="7086600" y="5478463"/>
            <a:ext cx="69850" cy="133350"/>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sp>
        <p:nvSpPr>
          <p:cNvPr id="123918" name="Rectangle 14"/>
          <p:cNvSpPr>
            <a:spLocks noChangeArrowheads="1"/>
          </p:cNvSpPr>
          <p:nvPr/>
        </p:nvSpPr>
        <p:spPr bwMode="auto">
          <a:xfrm>
            <a:off x="1017588" y="4170363"/>
            <a:ext cx="136525" cy="66675"/>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sp>
        <p:nvSpPr>
          <p:cNvPr id="123919" name="Rectangle 15"/>
          <p:cNvSpPr>
            <a:spLocks noChangeArrowheads="1"/>
          </p:cNvSpPr>
          <p:nvPr/>
        </p:nvSpPr>
        <p:spPr bwMode="auto">
          <a:xfrm>
            <a:off x="1017588" y="3516313"/>
            <a:ext cx="136525" cy="66675"/>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sp>
        <p:nvSpPr>
          <p:cNvPr id="123920" name="Rectangle 16"/>
          <p:cNvSpPr>
            <a:spLocks noChangeArrowheads="1"/>
          </p:cNvSpPr>
          <p:nvPr/>
        </p:nvSpPr>
        <p:spPr bwMode="auto">
          <a:xfrm>
            <a:off x="1017588" y="2954338"/>
            <a:ext cx="136525" cy="66675"/>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sp>
        <p:nvSpPr>
          <p:cNvPr id="123921" name="Rectangle 17"/>
          <p:cNvSpPr>
            <a:spLocks noChangeArrowheads="1"/>
          </p:cNvSpPr>
          <p:nvPr/>
        </p:nvSpPr>
        <p:spPr bwMode="auto">
          <a:xfrm>
            <a:off x="1017588" y="2446338"/>
            <a:ext cx="136525" cy="68262"/>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sp>
        <p:nvSpPr>
          <p:cNvPr id="123922" name="Rectangle 18"/>
          <p:cNvSpPr>
            <a:spLocks noChangeArrowheads="1"/>
          </p:cNvSpPr>
          <p:nvPr/>
        </p:nvSpPr>
        <p:spPr bwMode="auto">
          <a:xfrm>
            <a:off x="1017588" y="1881188"/>
            <a:ext cx="136525" cy="69850"/>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sp>
        <p:nvSpPr>
          <p:cNvPr id="123923" name="Text Box 19"/>
          <p:cNvSpPr txBox="1">
            <a:spLocks noChangeArrowheads="1"/>
          </p:cNvSpPr>
          <p:nvPr/>
        </p:nvSpPr>
        <p:spPr bwMode="auto">
          <a:xfrm>
            <a:off x="4594225" y="5707063"/>
            <a:ext cx="1128713" cy="352425"/>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000" b="1" i="1">
                <a:solidFill>
                  <a:srgbClr val="000066"/>
                </a:solidFill>
              </a:rPr>
              <a:t>Ethernet, CAN</a:t>
            </a:r>
          </a:p>
          <a:p>
            <a:pPr algn="ctr">
              <a:lnSpc>
                <a:spcPct val="65000"/>
              </a:lnSpc>
              <a:spcBef>
                <a:spcPct val="50000"/>
              </a:spcBef>
            </a:pPr>
            <a:r>
              <a:rPr lang="en-US" sz="1000" b="1" i="1">
                <a:solidFill>
                  <a:srgbClr val="000066"/>
                </a:solidFill>
              </a:rPr>
              <a:t>AES/3DES, USB</a:t>
            </a:r>
          </a:p>
        </p:txBody>
      </p:sp>
      <p:sp>
        <p:nvSpPr>
          <p:cNvPr id="123924" name="Rectangle 20"/>
          <p:cNvSpPr>
            <a:spLocks noChangeArrowheads="1"/>
          </p:cNvSpPr>
          <p:nvPr/>
        </p:nvSpPr>
        <p:spPr bwMode="auto">
          <a:xfrm>
            <a:off x="4979988" y="5478463"/>
            <a:ext cx="68262" cy="133350"/>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sp>
        <p:nvSpPr>
          <p:cNvPr id="123925" name="Text Box 21"/>
          <p:cNvSpPr txBox="1">
            <a:spLocks noChangeArrowheads="1"/>
          </p:cNvSpPr>
          <p:nvPr/>
        </p:nvSpPr>
        <p:spPr bwMode="auto">
          <a:xfrm rot="-18783083">
            <a:off x="573882" y="2201068"/>
            <a:ext cx="577850" cy="188913"/>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100" b="1" i="1">
                <a:solidFill>
                  <a:srgbClr val="000066"/>
                </a:solidFill>
              </a:rPr>
              <a:t>256kB</a:t>
            </a:r>
          </a:p>
        </p:txBody>
      </p:sp>
      <p:sp>
        <p:nvSpPr>
          <p:cNvPr id="123926" name="Text Box 22"/>
          <p:cNvSpPr txBox="1">
            <a:spLocks noChangeArrowheads="1"/>
          </p:cNvSpPr>
          <p:nvPr/>
        </p:nvSpPr>
        <p:spPr bwMode="auto">
          <a:xfrm rot="-18783083">
            <a:off x="555626" y="2703512"/>
            <a:ext cx="601662" cy="188913"/>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100" b="1" i="1">
                <a:solidFill>
                  <a:srgbClr val="000066"/>
                </a:solidFill>
              </a:rPr>
              <a:t>128KB</a:t>
            </a:r>
          </a:p>
        </p:txBody>
      </p:sp>
      <p:sp>
        <p:nvSpPr>
          <p:cNvPr id="123927" name="Text Box 23"/>
          <p:cNvSpPr txBox="1">
            <a:spLocks noChangeArrowheads="1"/>
          </p:cNvSpPr>
          <p:nvPr/>
        </p:nvSpPr>
        <p:spPr bwMode="auto">
          <a:xfrm rot="-18783083">
            <a:off x="600869" y="3248819"/>
            <a:ext cx="523875" cy="188913"/>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100" b="1" i="1">
                <a:solidFill>
                  <a:srgbClr val="000066"/>
                </a:solidFill>
              </a:rPr>
              <a:t>64KB</a:t>
            </a:r>
          </a:p>
        </p:txBody>
      </p:sp>
      <p:sp>
        <p:nvSpPr>
          <p:cNvPr id="123928" name="Text Box 24"/>
          <p:cNvSpPr txBox="1">
            <a:spLocks noChangeArrowheads="1"/>
          </p:cNvSpPr>
          <p:nvPr/>
        </p:nvSpPr>
        <p:spPr bwMode="auto">
          <a:xfrm rot="-18783083">
            <a:off x="627856" y="3910807"/>
            <a:ext cx="523875" cy="188912"/>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100" b="1" i="1">
                <a:solidFill>
                  <a:srgbClr val="000066"/>
                </a:solidFill>
              </a:rPr>
              <a:t>32KB</a:t>
            </a:r>
          </a:p>
        </p:txBody>
      </p:sp>
      <p:sp>
        <p:nvSpPr>
          <p:cNvPr id="123929" name="Rectangle 25"/>
          <p:cNvSpPr>
            <a:spLocks noChangeArrowheads="1"/>
          </p:cNvSpPr>
          <p:nvPr/>
        </p:nvSpPr>
        <p:spPr bwMode="auto">
          <a:xfrm>
            <a:off x="1011238" y="5054600"/>
            <a:ext cx="134937" cy="66675"/>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sp>
        <p:nvSpPr>
          <p:cNvPr id="123930" name="Text Box 26"/>
          <p:cNvSpPr txBox="1">
            <a:spLocks noChangeArrowheads="1"/>
          </p:cNvSpPr>
          <p:nvPr/>
        </p:nvSpPr>
        <p:spPr bwMode="auto">
          <a:xfrm rot="-18783083">
            <a:off x="619919" y="4790281"/>
            <a:ext cx="523875" cy="188913"/>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100" b="1" i="1">
                <a:solidFill>
                  <a:srgbClr val="000066"/>
                </a:solidFill>
              </a:rPr>
              <a:t>16KB</a:t>
            </a:r>
          </a:p>
        </p:txBody>
      </p:sp>
      <p:sp>
        <p:nvSpPr>
          <p:cNvPr id="123931" name="Text Box 27"/>
          <p:cNvSpPr txBox="1">
            <a:spLocks noChangeArrowheads="1"/>
          </p:cNvSpPr>
          <p:nvPr/>
        </p:nvSpPr>
        <p:spPr bwMode="auto">
          <a:xfrm>
            <a:off x="1160463" y="2403475"/>
            <a:ext cx="917575" cy="207963"/>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SAM7S64</a:t>
            </a:r>
          </a:p>
        </p:txBody>
      </p:sp>
      <p:sp>
        <p:nvSpPr>
          <p:cNvPr id="123932" name="Rectangle 28"/>
          <p:cNvSpPr>
            <a:spLocks noChangeArrowheads="1"/>
          </p:cNvSpPr>
          <p:nvPr/>
        </p:nvSpPr>
        <p:spPr bwMode="auto">
          <a:xfrm>
            <a:off x="1643063" y="5478463"/>
            <a:ext cx="68262" cy="133350"/>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sp>
        <p:nvSpPr>
          <p:cNvPr id="123933" name="Rectangle 29"/>
          <p:cNvSpPr>
            <a:spLocks noChangeArrowheads="1"/>
          </p:cNvSpPr>
          <p:nvPr/>
        </p:nvSpPr>
        <p:spPr bwMode="auto">
          <a:xfrm>
            <a:off x="2752725" y="5478463"/>
            <a:ext cx="68263" cy="133350"/>
          </a:xfrm>
          <a:prstGeom prst="rect">
            <a:avLst/>
          </a:prstGeom>
          <a:solidFill>
            <a:srgbClr val="0000FF"/>
          </a:solidFill>
          <a:ln w="12700">
            <a:noFill/>
            <a:miter lim="800000"/>
            <a:headEnd/>
            <a:tailEnd/>
          </a:ln>
          <a:effectLst/>
        </p:spPr>
        <p:txBody>
          <a:bodyPr wrap="none" lIns="82800" tIns="39600" rIns="82800" bIns="39600" anchor="ctr"/>
          <a:lstStyle/>
          <a:p>
            <a:endParaRPr lang="en-GB"/>
          </a:p>
        </p:txBody>
      </p:sp>
      <p:grpSp>
        <p:nvGrpSpPr>
          <p:cNvPr id="123934" name="Group 30"/>
          <p:cNvGrpSpPr>
            <a:grpSpLocks/>
          </p:cNvGrpSpPr>
          <p:nvPr/>
        </p:nvGrpSpPr>
        <p:grpSpPr bwMode="auto">
          <a:xfrm>
            <a:off x="5567363" y="2293938"/>
            <a:ext cx="1008062" cy="339725"/>
            <a:chOff x="584" y="2192"/>
            <a:chExt cx="760" cy="242"/>
          </a:xfrm>
        </p:grpSpPr>
        <p:pic>
          <p:nvPicPr>
            <p:cNvPr id="123935" name="Picture 31" descr="g5828b"/>
            <p:cNvPicPr>
              <a:picLocks noChangeAspect="1" noChangeArrowheads="1"/>
            </p:cNvPicPr>
            <p:nvPr/>
          </p:nvPicPr>
          <p:blipFill>
            <a:blip r:embed="rId2" cstate="print"/>
            <a:srcRect/>
            <a:stretch>
              <a:fillRect/>
            </a:stretch>
          </p:blipFill>
          <p:spPr bwMode="auto">
            <a:xfrm>
              <a:off x="584" y="2192"/>
              <a:ext cx="760" cy="242"/>
            </a:xfrm>
            <a:prstGeom prst="rect">
              <a:avLst/>
            </a:prstGeom>
            <a:noFill/>
          </p:spPr>
        </p:pic>
        <p:sp>
          <p:nvSpPr>
            <p:cNvPr id="123936" name="Text Box 32"/>
            <p:cNvSpPr txBox="1">
              <a:spLocks noChangeArrowheads="1"/>
            </p:cNvSpPr>
            <p:nvPr/>
          </p:nvSpPr>
          <p:spPr bwMode="auto">
            <a:xfrm>
              <a:off x="640" y="2271"/>
              <a:ext cx="630" cy="14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SAM7A3</a:t>
              </a:r>
            </a:p>
          </p:txBody>
        </p:sp>
      </p:grpSp>
      <p:sp>
        <p:nvSpPr>
          <p:cNvPr id="123937" name="Text Box 33"/>
          <p:cNvSpPr txBox="1">
            <a:spLocks noChangeArrowheads="1"/>
          </p:cNvSpPr>
          <p:nvPr/>
        </p:nvSpPr>
        <p:spPr bwMode="auto">
          <a:xfrm>
            <a:off x="552450" y="1190625"/>
            <a:ext cx="627063" cy="21748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400" b="1" i="1"/>
              <a:t>Flash</a:t>
            </a:r>
          </a:p>
        </p:txBody>
      </p:sp>
      <p:sp>
        <p:nvSpPr>
          <p:cNvPr id="123938" name="WordArt 34"/>
          <p:cNvSpPr>
            <a:spLocks noChangeAspect="1" noChangeShapeType="1" noTextEdit="1"/>
          </p:cNvSpPr>
          <p:nvPr/>
        </p:nvSpPr>
        <p:spPr bwMode="auto">
          <a:xfrm>
            <a:off x="1446213" y="1520825"/>
            <a:ext cx="474662" cy="144463"/>
          </a:xfrm>
          <a:prstGeom prst="rect">
            <a:avLst/>
          </a:prstGeom>
        </p:spPr>
        <p:txBody>
          <a:bodyPr wrap="none" fromWordArt="1">
            <a:prstTxWarp prst="textPlain">
              <a:avLst>
                <a:gd name="adj" fmla="val 50000"/>
              </a:avLst>
            </a:prstTxWarp>
          </a:bodyPr>
          <a:lstStyle/>
          <a:p>
            <a:pPr algn="ctr"/>
            <a:r>
              <a:rPr lang="en-GB" sz="3600" kern="10">
                <a:ln w="9525">
                  <a:solidFill>
                    <a:srgbClr val="000000"/>
                  </a:solidFill>
                  <a:round/>
                  <a:headEnd/>
                  <a:tailEnd/>
                </a:ln>
                <a:solidFill>
                  <a:srgbClr val="FFFF99"/>
                </a:solidFill>
                <a:latin typeface="Arial Black"/>
              </a:rPr>
              <a:t>QFP/QFN</a:t>
            </a:r>
          </a:p>
        </p:txBody>
      </p:sp>
      <p:grpSp>
        <p:nvGrpSpPr>
          <p:cNvPr id="123939" name="Group 35"/>
          <p:cNvGrpSpPr>
            <a:grpSpLocks/>
          </p:cNvGrpSpPr>
          <p:nvPr/>
        </p:nvGrpSpPr>
        <p:grpSpPr bwMode="auto">
          <a:xfrm>
            <a:off x="6600825" y="2286000"/>
            <a:ext cx="1020763" cy="347663"/>
            <a:chOff x="6384" y="2527"/>
            <a:chExt cx="1024" cy="353"/>
          </a:xfrm>
        </p:grpSpPr>
        <p:pic>
          <p:nvPicPr>
            <p:cNvPr id="123940" name="Picture 36" descr="g5828dd"/>
            <p:cNvPicPr>
              <a:picLocks noChangeAspect="1" noChangeArrowheads="1"/>
            </p:cNvPicPr>
            <p:nvPr/>
          </p:nvPicPr>
          <p:blipFill>
            <a:blip r:embed="rId3" cstate="print"/>
            <a:srcRect/>
            <a:stretch>
              <a:fillRect/>
            </a:stretch>
          </p:blipFill>
          <p:spPr bwMode="auto">
            <a:xfrm>
              <a:off x="6384" y="2527"/>
              <a:ext cx="1008" cy="353"/>
            </a:xfrm>
            <a:prstGeom prst="rect">
              <a:avLst/>
            </a:prstGeom>
            <a:noFill/>
          </p:spPr>
        </p:pic>
        <p:sp>
          <p:nvSpPr>
            <p:cNvPr id="123941" name="Text Box 37"/>
            <p:cNvSpPr txBox="1">
              <a:spLocks noChangeArrowheads="1"/>
            </p:cNvSpPr>
            <p:nvPr/>
          </p:nvSpPr>
          <p:spPr bwMode="auto">
            <a:xfrm>
              <a:off x="6403" y="2641"/>
              <a:ext cx="1005" cy="212"/>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SAM7L256</a:t>
              </a:r>
            </a:p>
          </p:txBody>
        </p:sp>
      </p:grpSp>
      <p:grpSp>
        <p:nvGrpSpPr>
          <p:cNvPr id="123942" name="Group 38"/>
          <p:cNvGrpSpPr>
            <a:grpSpLocks/>
          </p:cNvGrpSpPr>
          <p:nvPr/>
        </p:nvGrpSpPr>
        <p:grpSpPr bwMode="auto">
          <a:xfrm>
            <a:off x="6611938" y="3382963"/>
            <a:ext cx="1000125" cy="333375"/>
            <a:chOff x="584" y="1864"/>
            <a:chExt cx="768" cy="240"/>
          </a:xfrm>
        </p:grpSpPr>
        <p:pic>
          <p:nvPicPr>
            <p:cNvPr id="123943" name="Picture 39" descr="g5828c"/>
            <p:cNvPicPr>
              <a:picLocks noChangeAspect="1" noChangeArrowheads="1"/>
            </p:cNvPicPr>
            <p:nvPr/>
          </p:nvPicPr>
          <p:blipFill>
            <a:blip r:embed="rId4" cstate="print"/>
            <a:srcRect/>
            <a:stretch>
              <a:fillRect/>
            </a:stretch>
          </p:blipFill>
          <p:spPr bwMode="auto">
            <a:xfrm>
              <a:off x="584" y="1864"/>
              <a:ext cx="768" cy="240"/>
            </a:xfrm>
            <a:prstGeom prst="rect">
              <a:avLst/>
            </a:prstGeom>
            <a:noFill/>
          </p:spPr>
        </p:pic>
        <p:sp>
          <p:nvSpPr>
            <p:cNvPr id="123944" name="Text Box 40"/>
            <p:cNvSpPr txBox="1">
              <a:spLocks noChangeArrowheads="1"/>
            </p:cNvSpPr>
            <p:nvPr/>
          </p:nvSpPr>
          <p:spPr bwMode="auto">
            <a:xfrm>
              <a:off x="607" y="1935"/>
              <a:ext cx="699" cy="150"/>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SAM7L64</a:t>
              </a:r>
            </a:p>
          </p:txBody>
        </p:sp>
      </p:grpSp>
      <p:grpSp>
        <p:nvGrpSpPr>
          <p:cNvPr id="123945" name="Group 41"/>
          <p:cNvGrpSpPr>
            <a:grpSpLocks/>
          </p:cNvGrpSpPr>
          <p:nvPr/>
        </p:nvGrpSpPr>
        <p:grpSpPr bwMode="auto">
          <a:xfrm>
            <a:off x="4440238" y="2293938"/>
            <a:ext cx="1127125" cy="339725"/>
            <a:chOff x="530" y="2192"/>
            <a:chExt cx="851" cy="242"/>
          </a:xfrm>
        </p:grpSpPr>
        <p:pic>
          <p:nvPicPr>
            <p:cNvPr id="123946" name="Picture 42" descr="g5828b"/>
            <p:cNvPicPr>
              <a:picLocks noChangeAspect="1" noChangeArrowheads="1"/>
            </p:cNvPicPr>
            <p:nvPr/>
          </p:nvPicPr>
          <p:blipFill>
            <a:blip r:embed="rId5" cstate="print"/>
            <a:srcRect/>
            <a:stretch>
              <a:fillRect/>
            </a:stretch>
          </p:blipFill>
          <p:spPr bwMode="auto">
            <a:xfrm>
              <a:off x="584" y="2192"/>
              <a:ext cx="760" cy="242"/>
            </a:xfrm>
            <a:prstGeom prst="rect">
              <a:avLst/>
            </a:prstGeom>
            <a:noFill/>
          </p:spPr>
        </p:pic>
        <p:sp>
          <p:nvSpPr>
            <p:cNvPr id="123947" name="Text Box 43"/>
            <p:cNvSpPr txBox="1">
              <a:spLocks noChangeArrowheads="1"/>
            </p:cNvSpPr>
            <p:nvPr/>
          </p:nvSpPr>
          <p:spPr bwMode="auto">
            <a:xfrm>
              <a:off x="530" y="2271"/>
              <a:ext cx="851" cy="14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SAM7XC256</a:t>
              </a:r>
            </a:p>
          </p:txBody>
        </p:sp>
      </p:grpSp>
      <p:grpSp>
        <p:nvGrpSpPr>
          <p:cNvPr id="123948" name="Group 44"/>
          <p:cNvGrpSpPr>
            <a:grpSpLocks/>
          </p:cNvGrpSpPr>
          <p:nvPr/>
        </p:nvGrpSpPr>
        <p:grpSpPr bwMode="auto">
          <a:xfrm>
            <a:off x="3397250" y="2293938"/>
            <a:ext cx="1019175" cy="339725"/>
            <a:chOff x="576" y="2192"/>
            <a:chExt cx="768" cy="242"/>
          </a:xfrm>
        </p:grpSpPr>
        <p:pic>
          <p:nvPicPr>
            <p:cNvPr id="123949" name="Picture 45" descr="g5828b"/>
            <p:cNvPicPr>
              <a:picLocks noChangeAspect="1" noChangeArrowheads="1"/>
            </p:cNvPicPr>
            <p:nvPr/>
          </p:nvPicPr>
          <p:blipFill>
            <a:blip r:embed="rId2" cstate="print"/>
            <a:srcRect/>
            <a:stretch>
              <a:fillRect/>
            </a:stretch>
          </p:blipFill>
          <p:spPr bwMode="auto">
            <a:xfrm>
              <a:off x="584" y="2192"/>
              <a:ext cx="760" cy="242"/>
            </a:xfrm>
            <a:prstGeom prst="rect">
              <a:avLst/>
            </a:prstGeom>
            <a:noFill/>
          </p:spPr>
        </p:pic>
        <p:sp>
          <p:nvSpPr>
            <p:cNvPr id="123950" name="Text Box 46"/>
            <p:cNvSpPr txBox="1">
              <a:spLocks noChangeArrowheads="1"/>
            </p:cNvSpPr>
            <p:nvPr/>
          </p:nvSpPr>
          <p:spPr bwMode="auto">
            <a:xfrm>
              <a:off x="576" y="2271"/>
              <a:ext cx="760" cy="14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SAM7X256</a:t>
              </a:r>
            </a:p>
          </p:txBody>
        </p:sp>
      </p:grpSp>
      <p:grpSp>
        <p:nvGrpSpPr>
          <p:cNvPr id="123951" name="Group 47"/>
          <p:cNvGrpSpPr>
            <a:grpSpLocks/>
          </p:cNvGrpSpPr>
          <p:nvPr/>
        </p:nvGrpSpPr>
        <p:grpSpPr bwMode="auto">
          <a:xfrm>
            <a:off x="3400425" y="2822575"/>
            <a:ext cx="1019175" cy="338138"/>
            <a:chOff x="576" y="2192"/>
            <a:chExt cx="768" cy="242"/>
          </a:xfrm>
        </p:grpSpPr>
        <p:pic>
          <p:nvPicPr>
            <p:cNvPr id="123952" name="Picture 48" descr="g5828b"/>
            <p:cNvPicPr>
              <a:picLocks noChangeAspect="1" noChangeArrowheads="1"/>
            </p:cNvPicPr>
            <p:nvPr/>
          </p:nvPicPr>
          <p:blipFill>
            <a:blip r:embed="rId6" cstate="print"/>
            <a:srcRect/>
            <a:stretch>
              <a:fillRect/>
            </a:stretch>
          </p:blipFill>
          <p:spPr bwMode="auto">
            <a:xfrm>
              <a:off x="584" y="2192"/>
              <a:ext cx="760" cy="242"/>
            </a:xfrm>
            <a:prstGeom prst="rect">
              <a:avLst/>
            </a:prstGeom>
            <a:noFill/>
          </p:spPr>
        </p:pic>
        <p:sp>
          <p:nvSpPr>
            <p:cNvPr id="123953" name="Text Box 49"/>
            <p:cNvSpPr txBox="1">
              <a:spLocks noChangeArrowheads="1"/>
            </p:cNvSpPr>
            <p:nvPr/>
          </p:nvSpPr>
          <p:spPr bwMode="auto">
            <a:xfrm>
              <a:off x="576" y="2272"/>
              <a:ext cx="760" cy="14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SAM7X128</a:t>
              </a:r>
            </a:p>
          </p:txBody>
        </p:sp>
      </p:grpSp>
      <p:grpSp>
        <p:nvGrpSpPr>
          <p:cNvPr id="123954" name="Group 50"/>
          <p:cNvGrpSpPr>
            <a:grpSpLocks/>
          </p:cNvGrpSpPr>
          <p:nvPr/>
        </p:nvGrpSpPr>
        <p:grpSpPr bwMode="auto">
          <a:xfrm>
            <a:off x="4443413" y="2822575"/>
            <a:ext cx="1128712" cy="338138"/>
            <a:chOff x="530" y="2192"/>
            <a:chExt cx="852" cy="242"/>
          </a:xfrm>
        </p:grpSpPr>
        <p:pic>
          <p:nvPicPr>
            <p:cNvPr id="123955" name="Picture 51" descr="g5828b"/>
            <p:cNvPicPr>
              <a:picLocks noChangeAspect="1" noChangeArrowheads="1"/>
            </p:cNvPicPr>
            <p:nvPr/>
          </p:nvPicPr>
          <p:blipFill>
            <a:blip r:embed="rId7" cstate="print"/>
            <a:srcRect/>
            <a:stretch>
              <a:fillRect/>
            </a:stretch>
          </p:blipFill>
          <p:spPr bwMode="auto">
            <a:xfrm>
              <a:off x="584" y="2192"/>
              <a:ext cx="760" cy="242"/>
            </a:xfrm>
            <a:prstGeom prst="rect">
              <a:avLst/>
            </a:prstGeom>
            <a:noFill/>
          </p:spPr>
        </p:pic>
        <p:sp>
          <p:nvSpPr>
            <p:cNvPr id="123956" name="Text Box 52"/>
            <p:cNvSpPr txBox="1">
              <a:spLocks noChangeArrowheads="1"/>
            </p:cNvSpPr>
            <p:nvPr/>
          </p:nvSpPr>
          <p:spPr bwMode="auto">
            <a:xfrm>
              <a:off x="530" y="2272"/>
              <a:ext cx="852" cy="14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SAM7XC128</a:t>
              </a:r>
            </a:p>
          </p:txBody>
        </p:sp>
      </p:grpSp>
      <p:grpSp>
        <p:nvGrpSpPr>
          <p:cNvPr id="123957" name="Group 53"/>
          <p:cNvGrpSpPr>
            <a:grpSpLocks/>
          </p:cNvGrpSpPr>
          <p:nvPr/>
        </p:nvGrpSpPr>
        <p:grpSpPr bwMode="auto">
          <a:xfrm>
            <a:off x="3408363" y="1752600"/>
            <a:ext cx="1022350" cy="349250"/>
            <a:chOff x="2930" y="2076"/>
            <a:chExt cx="1022" cy="353"/>
          </a:xfrm>
        </p:grpSpPr>
        <p:pic>
          <p:nvPicPr>
            <p:cNvPr id="123958" name="Picture 54" descr="g5828"/>
            <p:cNvPicPr>
              <a:picLocks noChangeAspect="1" noChangeArrowheads="1"/>
            </p:cNvPicPr>
            <p:nvPr/>
          </p:nvPicPr>
          <p:blipFill>
            <a:blip r:embed="rId8" cstate="print"/>
            <a:srcRect/>
            <a:stretch>
              <a:fillRect/>
            </a:stretch>
          </p:blipFill>
          <p:spPr bwMode="auto">
            <a:xfrm>
              <a:off x="2930" y="2076"/>
              <a:ext cx="1006" cy="353"/>
            </a:xfrm>
            <a:prstGeom prst="rect">
              <a:avLst/>
            </a:prstGeom>
            <a:noFill/>
          </p:spPr>
        </p:pic>
        <p:sp>
          <p:nvSpPr>
            <p:cNvPr id="123959" name="Text Box 55"/>
            <p:cNvSpPr txBox="1">
              <a:spLocks noChangeArrowheads="1"/>
            </p:cNvSpPr>
            <p:nvPr/>
          </p:nvSpPr>
          <p:spPr bwMode="auto">
            <a:xfrm>
              <a:off x="2943" y="2196"/>
              <a:ext cx="1009" cy="211"/>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SAM7X512</a:t>
              </a:r>
            </a:p>
          </p:txBody>
        </p:sp>
      </p:grpSp>
      <p:grpSp>
        <p:nvGrpSpPr>
          <p:cNvPr id="123960" name="Group 56"/>
          <p:cNvGrpSpPr>
            <a:grpSpLocks/>
          </p:cNvGrpSpPr>
          <p:nvPr/>
        </p:nvGrpSpPr>
        <p:grpSpPr bwMode="auto">
          <a:xfrm>
            <a:off x="4440238" y="1752600"/>
            <a:ext cx="1128712" cy="349250"/>
            <a:chOff x="2883" y="2076"/>
            <a:chExt cx="1127" cy="353"/>
          </a:xfrm>
        </p:grpSpPr>
        <p:pic>
          <p:nvPicPr>
            <p:cNvPr id="123961" name="Picture 57" descr="g5828"/>
            <p:cNvPicPr>
              <a:picLocks noChangeAspect="1" noChangeArrowheads="1"/>
            </p:cNvPicPr>
            <p:nvPr/>
          </p:nvPicPr>
          <p:blipFill>
            <a:blip r:embed="rId8" cstate="print"/>
            <a:srcRect/>
            <a:stretch>
              <a:fillRect/>
            </a:stretch>
          </p:blipFill>
          <p:spPr bwMode="auto">
            <a:xfrm>
              <a:off x="2930" y="2076"/>
              <a:ext cx="1006" cy="353"/>
            </a:xfrm>
            <a:prstGeom prst="rect">
              <a:avLst/>
            </a:prstGeom>
            <a:noFill/>
          </p:spPr>
        </p:pic>
        <p:sp>
          <p:nvSpPr>
            <p:cNvPr id="123962" name="Text Box 58"/>
            <p:cNvSpPr txBox="1">
              <a:spLocks noChangeArrowheads="1"/>
            </p:cNvSpPr>
            <p:nvPr/>
          </p:nvSpPr>
          <p:spPr bwMode="auto">
            <a:xfrm>
              <a:off x="2883" y="2196"/>
              <a:ext cx="1127" cy="211"/>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SAM7XC512</a:t>
              </a:r>
            </a:p>
          </p:txBody>
        </p:sp>
      </p:grpSp>
      <p:grpSp>
        <p:nvGrpSpPr>
          <p:cNvPr id="123963" name="Group 59"/>
          <p:cNvGrpSpPr>
            <a:grpSpLocks/>
          </p:cNvGrpSpPr>
          <p:nvPr/>
        </p:nvGrpSpPr>
        <p:grpSpPr bwMode="auto">
          <a:xfrm>
            <a:off x="2270125" y="2286000"/>
            <a:ext cx="1117600" cy="347663"/>
            <a:chOff x="2889" y="2076"/>
            <a:chExt cx="1118" cy="353"/>
          </a:xfrm>
        </p:grpSpPr>
        <p:pic>
          <p:nvPicPr>
            <p:cNvPr id="123964" name="Picture 60" descr="g5828"/>
            <p:cNvPicPr>
              <a:picLocks noChangeAspect="1" noChangeArrowheads="1"/>
            </p:cNvPicPr>
            <p:nvPr/>
          </p:nvPicPr>
          <p:blipFill>
            <a:blip r:embed="rId8" cstate="print"/>
            <a:srcRect/>
            <a:stretch>
              <a:fillRect/>
            </a:stretch>
          </p:blipFill>
          <p:spPr bwMode="auto">
            <a:xfrm>
              <a:off x="2930" y="2076"/>
              <a:ext cx="1006" cy="353"/>
            </a:xfrm>
            <a:prstGeom prst="rect">
              <a:avLst/>
            </a:prstGeom>
            <a:noFill/>
          </p:spPr>
        </p:pic>
        <p:sp>
          <p:nvSpPr>
            <p:cNvPr id="123965" name="Text Box 61"/>
            <p:cNvSpPr txBox="1">
              <a:spLocks noChangeArrowheads="1"/>
            </p:cNvSpPr>
            <p:nvPr/>
          </p:nvSpPr>
          <p:spPr bwMode="auto">
            <a:xfrm>
              <a:off x="2889" y="2195"/>
              <a:ext cx="1118" cy="211"/>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SAM7SE256</a:t>
              </a:r>
            </a:p>
          </p:txBody>
        </p:sp>
      </p:grpSp>
      <p:grpSp>
        <p:nvGrpSpPr>
          <p:cNvPr id="123966" name="Group 62"/>
          <p:cNvGrpSpPr>
            <a:grpSpLocks/>
          </p:cNvGrpSpPr>
          <p:nvPr/>
        </p:nvGrpSpPr>
        <p:grpSpPr bwMode="auto">
          <a:xfrm>
            <a:off x="1209675" y="2303463"/>
            <a:ext cx="1019175" cy="336550"/>
            <a:chOff x="576" y="2192"/>
            <a:chExt cx="768" cy="242"/>
          </a:xfrm>
        </p:grpSpPr>
        <p:pic>
          <p:nvPicPr>
            <p:cNvPr id="123967" name="Picture 63" descr="g5828b"/>
            <p:cNvPicPr>
              <a:picLocks noChangeAspect="1" noChangeArrowheads="1"/>
            </p:cNvPicPr>
            <p:nvPr/>
          </p:nvPicPr>
          <p:blipFill>
            <a:blip r:embed="rId6" cstate="print"/>
            <a:srcRect/>
            <a:stretch>
              <a:fillRect/>
            </a:stretch>
          </p:blipFill>
          <p:spPr bwMode="auto">
            <a:xfrm>
              <a:off x="584" y="2192"/>
              <a:ext cx="760" cy="242"/>
            </a:xfrm>
            <a:prstGeom prst="rect">
              <a:avLst/>
            </a:prstGeom>
            <a:noFill/>
          </p:spPr>
        </p:pic>
        <p:sp>
          <p:nvSpPr>
            <p:cNvPr id="123968" name="Text Box 64"/>
            <p:cNvSpPr txBox="1">
              <a:spLocks noChangeArrowheads="1"/>
            </p:cNvSpPr>
            <p:nvPr/>
          </p:nvSpPr>
          <p:spPr bwMode="auto">
            <a:xfrm>
              <a:off x="576" y="2271"/>
              <a:ext cx="761" cy="149"/>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SAM7S256</a:t>
              </a:r>
            </a:p>
          </p:txBody>
        </p:sp>
      </p:grpSp>
      <p:grpSp>
        <p:nvGrpSpPr>
          <p:cNvPr id="123969" name="Group 65"/>
          <p:cNvGrpSpPr>
            <a:grpSpLocks/>
          </p:cNvGrpSpPr>
          <p:nvPr/>
        </p:nvGrpSpPr>
        <p:grpSpPr bwMode="auto">
          <a:xfrm>
            <a:off x="1209675" y="2822575"/>
            <a:ext cx="1019175" cy="338138"/>
            <a:chOff x="576" y="2192"/>
            <a:chExt cx="768" cy="242"/>
          </a:xfrm>
        </p:grpSpPr>
        <p:pic>
          <p:nvPicPr>
            <p:cNvPr id="123970" name="Picture 66" descr="g5828b"/>
            <p:cNvPicPr>
              <a:picLocks noChangeAspect="1" noChangeArrowheads="1"/>
            </p:cNvPicPr>
            <p:nvPr/>
          </p:nvPicPr>
          <p:blipFill>
            <a:blip r:embed="rId6" cstate="print"/>
            <a:srcRect/>
            <a:stretch>
              <a:fillRect/>
            </a:stretch>
          </p:blipFill>
          <p:spPr bwMode="auto">
            <a:xfrm>
              <a:off x="584" y="2192"/>
              <a:ext cx="760" cy="242"/>
            </a:xfrm>
            <a:prstGeom prst="rect">
              <a:avLst/>
            </a:prstGeom>
            <a:noFill/>
          </p:spPr>
        </p:pic>
        <p:sp>
          <p:nvSpPr>
            <p:cNvPr id="123971" name="Text Box 67"/>
            <p:cNvSpPr txBox="1">
              <a:spLocks noChangeArrowheads="1"/>
            </p:cNvSpPr>
            <p:nvPr/>
          </p:nvSpPr>
          <p:spPr bwMode="auto">
            <a:xfrm>
              <a:off x="576" y="2272"/>
              <a:ext cx="761" cy="14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SAM7S128</a:t>
              </a:r>
            </a:p>
          </p:txBody>
        </p:sp>
      </p:grpSp>
      <p:grpSp>
        <p:nvGrpSpPr>
          <p:cNvPr id="123972" name="Group 68"/>
          <p:cNvGrpSpPr>
            <a:grpSpLocks/>
          </p:cNvGrpSpPr>
          <p:nvPr/>
        </p:nvGrpSpPr>
        <p:grpSpPr bwMode="auto">
          <a:xfrm>
            <a:off x="1220788" y="3389313"/>
            <a:ext cx="1008062" cy="338137"/>
            <a:chOff x="584" y="2192"/>
            <a:chExt cx="760" cy="242"/>
          </a:xfrm>
        </p:grpSpPr>
        <p:pic>
          <p:nvPicPr>
            <p:cNvPr id="123973" name="Picture 69" descr="g5828b"/>
            <p:cNvPicPr>
              <a:picLocks noChangeAspect="1" noChangeArrowheads="1"/>
            </p:cNvPicPr>
            <p:nvPr/>
          </p:nvPicPr>
          <p:blipFill>
            <a:blip r:embed="rId6" cstate="print"/>
            <a:srcRect/>
            <a:stretch>
              <a:fillRect/>
            </a:stretch>
          </p:blipFill>
          <p:spPr bwMode="auto">
            <a:xfrm>
              <a:off x="584" y="2192"/>
              <a:ext cx="760" cy="242"/>
            </a:xfrm>
            <a:prstGeom prst="rect">
              <a:avLst/>
            </a:prstGeom>
            <a:noFill/>
          </p:spPr>
        </p:pic>
        <p:sp>
          <p:nvSpPr>
            <p:cNvPr id="123974" name="Text Box 70"/>
            <p:cNvSpPr txBox="1">
              <a:spLocks noChangeArrowheads="1"/>
            </p:cNvSpPr>
            <p:nvPr/>
          </p:nvSpPr>
          <p:spPr bwMode="auto">
            <a:xfrm>
              <a:off x="610" y="2272"/>
              <a:ext cx="692" cy="14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SAM7S64</a:t>
              </a:r>
            </a:p>
          </p:txBody>
        </p:sp>
      </p:grpSp>
      <p:grpSp>
        <p:nvGrpSpPr>
          <p:cNvPr id="123975" name="Group 71"/>
          <p:cNvGrpSpPr>
            <a:grpSpLocks/>
          </p:cNvGrpSpPr>
          <p:nvPr/>
        </p:nvGrpSpPr>
        <p:grpSpPr bwMode="auto">
          <a:xfrm>
            <a:off x="1222375" y="4225925"/>
            <a:ext cx="1008063" cy="338138"/>
            <a:chOff x="584" y="2192"/>
            <a:chExt cx="760" cy="242"/>
          </a:xfrm>
        </p:grpSpPr>
        <p:pic>
          <p:nvPicPr>
            <p:cNvPr id="123976" name="Picture 72" descr="g5828b"/>
            <p:cNvPicPr>
              <a:picLocks noChangeAspect="1" noChangeArrowheads="1"/>
            </p:cNvPicPr>
            <p:nvPr/>
          </p:nvPicPr>
          <p:blipFill>
            <a:blip r:embed="rId6" cstate="print"/>
            <a:srcRect/>
            <a:stretch>
              <a:fillRect/>
            </a:stretch>
          </p:blipFill>
          <p:spPr bwMode="auto">
            <a:xfrm>
              <a:off x="584" y="2192"/>
              <a:ext cx="760" cy="242"/>
            </a:xfrm>
            <a:prstGeom prst="rect">
              <a:avLst/>
            </a:prstGeom>
            <a:noFill/>
          </p:spPr>
        </p:pic>
        <p:sp>
          <p:nvSpPr>
            <p:cNvPr id="123977" name="Text Box 73"/>
            <p:cNvSpPr txBox="1">
              <a:spLocks noChangeArrowheads="1"/>
            </p:cNvSpPr>
            <p:nvPr/>
          </p:nvSpPr>
          <p:spPr bwMode="auto">
            <a:xfrm>
              <a:off x="610" y="2272"/>
              <a:ext cx="691" cy="14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SAM7S32</a:t>
              </a:r>
            </a:p>
          </p:txBody>
        </p:sp>
      </p:grpSp>
      <p:grpSp>
        <p:nvGrpSpPr>
          <p:cNvPr id="123978" name="Group 74"/>
          <p:cNvGrpSpPr>
            <a:grpSpLocks/>
          </p:cNvGrpSpPr>
          <p:nvPr/>
        </p:nvGrpSpPr>
        <p:grpSpPr bwMode="auto">
          <a:xfrm>
            <a:off x="1204913" y="1741488"/>
            <a:ext cx="1020762" cy="349250"/>
            <a:chOff x="2930" y="2076"/>
            <a:chExt cx="1022" cy="353"/>
          </a:xfrm>
        </p:grpSpPr>
        <p:pic>
          <p:nvPicPr>
            <p:cNvPr id="123979" name="Picture 75" descr="g5828"/>
            <p:cNvPicPr>
              <a:picLocks noChangeAspect="1" noChangeArrowheads="1"/>
            </p:cNvPicPr>
            <p:nvPr/>
          </p:nvPicPr>
          <p:blipFill>
            <a:blip r:embed="rId8" cstate="print"/>
            <a:srcRect/>
            <a:stretch>
              <a:fillRect/>
            </a:stretch>
          </p:blipFill>
          <p:spPr bwMode="auto">
            <a:xfrm>
              <a:off x="2930" y="2076"/>
              <a:ext cx="1006" cy="353"/>
            </a:xfrm>
            <a:prstGeom prst="rect">
              <a:avLst/>
            </a:prstGeom>
            <a:noFill/>
          </p:spPr>
        </p:pic>
        <p:sp>
          <p:nvSpPr>
            <p:cNvPr id="123980" name="Text Box 76"/>
            <p:cNvSpPr txBox="1">
              <a:spLocks noChangeArrowheads="1"/>
            </p:cNvSpPr>
            <p:nvPr/>
          </p:nvSpPr>
          <p:spPr bwMode="auto">
            <a:xfrm>
              <a:off x="2941" y="2196"/>
              <a:ext cx="1011" cy="211"/>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SAM7S512</a:t>
              </a:r>
            </a:p>
          </p:txBody>
        </p:sp>
      </p:grpSp>
      <p:grpSp>
        <p:nvGrpSpPr>
          <p:cNvPr id="123981" name="Group 77"/>
          <p:cNvGrpSpPr>
            <a:grpSpLocks/>
          </p:cNvGrpSpPr>
          <p:nvPr/>
        </p:nvGrpSpPr>
        <p:grpSpPr bwMode="auto">
          <a:xfrm>
            <a:off x="1214438" y="3856038"/>
            <a:ext cx="1019175" cy="338137"/>
            <a:chOff x="574" y="2192"/>
            <a:chExt cx="770" cy="242"/>
          </a:xfrm>
        </p:grpSpPr>
        <p:pic>
          <p:nvPicPr>
            <p:cNvPr id="123982" name="Picture 78" descr="g5828b"/>
            <p:cNvPicPr>
              <a:picLocks noChangeAspect="1" noChangeArrowheads="1"/>
            </p:cNvPicPr>
            <p:nvPr/>
          </p:nvPicPr>
          <p:blipFill>
            <a:blip r:embed="rId7" cstate="print"/>
            <a:srcRect/>
            <a:stretch>
              <a:fillRect/>
            </a:stretch>
          </p:blipFill>
          <p:spPr bwMode="auto">
            <a:xfrm>
              <a:off x="584" y="2192"/>
              <a:ext cx="760" cy="242"/>
            </a:xfrm>
            <a:prstGeom prst="rect">
              <a:avLst/>
            </a:prstGeom>
            <a:noFill/>
          </p:spPr>
        </p:pic>
        <p:sp>
          <p:nvSpPr>
            <p:cNvPr id="123983" name="Text Box 79"/>
            <p:cNvSpPr txBox="1">
              <a:spLocks noChangeArrowheads="1"/>
            </p:cNvSpPr>
            <p:nvPr/>
          </p:nvSpPr>
          <p:spPr bwMode="auto">
            <a:xfrm>
              <a:off x="574" y="2272"/>
              <a:ext cx="763" cy="14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SAM7S321</a:t>
              </a:r>
            </a:p>
          </p:txBody>
        </p:sp>
      </p:grpSp>
      <p:sp>
        <p:nvSpPr>
          <p:cNvPr id="123984" name="WordArt 80"/>
          <p:cNvSpPr>
            <a:spLocks noChangeAspect="1" noChangeShapeType="1" noTextEdit="1"/>
          </p:cNvSpPr>
          <p:nvPr/>
        </p:nvSpPr>
        <p:spPr bwMode="auto">
          <a:xfrm>
            <a:off x="2547938" y="1514475"/>
            <a:ext cx="474662" cy="142875"/>
          </a:xfrm>
          <a:prstGeom prst="rect">
            <a:avLst/>
          </a:prstGeom>
        </p:spPr>
        <p:txBody>
          <a:bodyPr wrap="none" fromWordArt="1">
            <a:prstTxWarp prst="textPlain">
              <a:avLst>
                <a:gd name="adj" fmla="val 50000"/>
              </a:avLst>
            </a:prstTxWarp>
          </a:bodyPr>
          <a:lstStyle/>
          <a:p>
            <a:pPr algn="ctr"/>
            <a:r>
              <a:rPr lang="en-GB" sz="3600" kern="10">
                <a:ln w="9525">
                  <a:solidFill>
                    <a:srgbClr val="000000"/>
                  </a:solidFill>
                  <a:round/>
                  <a:headEnd/>
                  <a:tailEnd/>
                </a:ln>
                <a:solidFill>
                  <a:srgbClr val="FFFF99"/>
                </a:solidFill>
                <a:latin typeface="Arial Black"/>
              </a:rPr>
              <a:t>QFP/BGA</a:t>
            </a:r>
          </a:p>
        </p:txBody>
      </p:sp>
      <p:sp>
        <p:nvSpPr>
          <p:cNvPr id="123985" name="WordArt 81"/>
          <p:cNvSpPr>
            <a:spLocks noChangeAspect="1" noChangeShapeType="1" noTextEdit="1"/>
          </p:cNvSpPr>
          <p:nvPr/>
        </p:nvSpPr>
        <p:spPr bwMode="auto">
          <a:xfrm>
            <a:off x="4229100" y="1514475"/>
            <a:ext cx="474663" cy="142875"/>
          </a:xfrm>
          <a:prstGeom prst="rect">
            <a:avLst/>
          </a:prstGeom>
        </p:spPr>
        <p:txBody>
          <a:bodyPr wrap="none" fromWordArt="1">
            <a:prstTxWarp prst="textPlain">
              <a:avLst>
                <a:gd name="adj" fmla="val 50000"/>
              </a:avLst>
            </a:prstTxWarp>
          </a:bodyPr>
          <a:lstStyle/>
          <a:p>
            <a:pPr algn="ctr"/>
            <a:r>
              <a:rPr lang="en-GB" sz="3600" kern="10">
                <a:ln w="9525">
                  <a:solidFill>
                    <a:srgbClr val="000000"/>
                  </a:solidFill>
                  <a:round/>
                  <a:headEnd/>
                  <a:tailEnd/>
                </a:ln>
                <a:solidFill>
                  <a:srgbClr val="FFFF99"/>
                </a:solidFill>
                <a:latin typeface="Arial Black"/>
              </a:rPr>
              <a:t>QFP/BGA</a:t>
            </a:r>
          </a:p>
        </p:txBody>
      </p:sp>
      <p:grpSp>
        <p:nvGrpSpPr>
          <p:cNvPr id="123986" name="Group 82"/>
          <p:cNvGrpSpPr>
            <a:grpSpLocks/>
          </p:cNvGrpSpPr>
          <p:nvPr/>
        </p:nvGrpSpPr>
        <p:grpSpPr bwMode="auto">
          <a:xfrm>
            <a:off x="2298700" y="4046538"/>
            <a:ext cx="1030288" cy="346075"/>
            <a:chOff x="2930" y="2076"/>
            <a:chExt cx="1031" cy="353"/>
          </a:xfrm>
        </p:grpSpPr>
        <p:pic>
          <p:nvPicPr>
            <p:cNvPr id="123987" name="Picture 83" descr="g5828"/>
            <p:cNvPicPr>
              <a:picLocks noChangeAspect="1" noChangeArrowheads="1"/>
            </p:cNvPicPr>
            <p:nvPr/>
          </p:nvPicPr>
          <p:blipFill>
            <a:blip r:embed="rId9" cstate="print"/>
            <a:srcRect/>
            <a:stretch>
              <a:fillRect/>
            </a:stretch>
          </p:blipFill>
          <p:spPr bwMode="auto">
            <a:xfrm>
              <a:off x="2930" y="2076"/>
              <a:ext cx="1006" cy="353"/>
            </a:xfrm>
            <a:prstGeom prst="rect">
              <a:avLst/>
            </a:prstGeom>
            <a:noFill/>
          </p:spPr>
        </p:pic>
        <p:sp>
          <p:nvSpPr>
            <p:cNvPr id="123988" name="Text Box 84"/>
            <p:cNvSpPr txBox="1">
              <a:spLocks noChangeArrowheads="1"/>
            </p:cNvSpPr>
            <p:nvPr/>
          </p:nvSpPr>
          <p:spPr bwMode="auto">
            <a:xfrm>
              <a:off x="2933" y="2195"/>
              <a:ext cx="1028" cy="211"/>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SAM7SE32</a:t>
              </a:r>
            </a:p>
          </p:txBody>
        </p:sp>
      </p:grpSp>
      <p:grpSp>
        <p:nvGrpSpPr>
          <p:cNvPr id="123989" name="Group 85"/>
          <p:cNvGrpSpPr>
            <a:grpSpLocks/>
          </p:cNvGrpSpPr>
          <p:nvPr/>
        </p:nvGrpSpPr>
        <p:grpSpPr bwMode="auto">
          <a:xfrm>
            <a:off x="2235200" y="1739900"/>
            <a:ext cx="1120775" cy="339725"/>
            <a:chOff x="535" y="2192"/>
            <a:chExt cx="844" cy="242"/>
          </a:xfrm>
        </p:grpSpPr>
        <p:pic>
          <p:nvPicPr>
            <p:cNvPr id="123990" name="Picture 86" descr="g5828b"/>
            <p:cNvPicPr>
              <a:picLocks noChangeAspect="1" noChangeArrowheads="1"/>
            </p:cNvPicPr>
            <p:nvPr/>
          </p:nvPicPr>
          <p:blipFill>
            <a:blip r:embed="rId2" cstate="print"/>
            <a:srcRect/>
            <a:stretch>
              <a:fillRect/>
            </a:stretch>
          </p:blipFill>
          <p:spPr bwMode="auto">
            <a:xfrm>
              <a:off x="584" y="2192"/>
              <a:ext cx="760" cy="242"/>
            </a:xfrm>
            <a:prstGeom prst="rect">
              <a:avLst/>
            </a:prstGeom>
            <a:noFill/>
          </p:spPr>
        </p:pic>
        <p:sp>
          <p:nvSpPr>
            <p:cNvPr id="123991" name="Text Box 87"/>
            <p:cNvSpPr txBox="1">
              <a:spLocks noChangeArrowheads="1"/>
            </p:cNvSpPr>
            <p:nvPr/>
          </p:nvSpPr>
          <p:spPr bwMode="auto">
            <a:xfrm>
              <a:off x="535" y="2271"/>
              <a:ext cx="844" cy="14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SAM7SE512</a:t>
              </a:r>
            </a:p>
          </p:txBody>
        </p:sp>
      </p:grpSp>
      <p:grpSp>
        <p:nvGrpSpPr>
          <p:cNvPr id="123992" name="Group 88"/>
          <p:cNvGrpSpPr>
            <a:grpSpLocks/>
          </p:cNvGrpSpPr>
          <p:nvPr/>
        </p:nvGrpSpPr>
        <p:grpSpPr bwMode="auto">
          <a:xfrm>
            <a:off x="6594475" y="2827338"/>
            <a:ext cx="1014413" cy="334962"/>
            <a:chOff x="573" y="1864"/>
            <a:chExt cx="779" cy="240"/>
          </a:xfrm>
        </p:grpSpPr>
        <p:pic>
          <p:nvPicPr>
            <p:cNvPr id="123993" name="Picture 89" descr="g5828c"/>
            <p:cNvPicPr>
              <a:picLocks noChangeAspect="1" noChangeArrowheads="1"/>
            </p:cNvPicPr>
            <p:nvPr/>
          </p:nvPicPr>
          <p:blipFill>
            <a:blip r:embed="rId10" cstate="print"/>
            <a:srcRect/>
            <a:stretch>
              <a:fillRect/>
            </a:stretch>
          </p:blipFill>
          <p:spPr bwMode="auto">
            <a:xfrm>
              <a:off x="584" y="1864"/>
              <a:ext cx="768" cy="240"/>
            </a:xfrm>
            <a:prstGeom prst="rect">
              <a:avLst/>
            </a:prstGeom>
            <a:noFill/>
          </p:spPr>
        </p:pic>
        <p:sp>
          <p:nvSpPr>
            <p:cNvPr id="123994" name="Text Box 90"/>
            <p:cNvSpPr txBox="1">
              <a:spLocks noChangeArrowheads="1"/>
            </p:cNvSpPr>
            <p:nvPr/>
          </p:nvSpPr>
          <p:spPr bwMode="auto">
            <a:xfrm>
              <a:off x="573" y="1935"/>
              <a:ext cx="769" cy="149"/>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SAM7L128</a:t>
              </a:r>
            </a:p>
          </p:txBody>
        </p:sp>
      </p:grpSp>
      <p:grpSp>
        <p:nvGrpSpPr>
          <p:cNvPr id="123995" name="Group 91"/>
          <p:cNvGrpSpPr>
            <a:grpSpLocks/>
          </p:cNvGrpSpPr>
          <p:nvPr/>
        </p:nvGrpSpPr>
        <p:grpSpPr bwMode="auto">
          <a:xfrm>
            <a:off x="1190625" y="4718050"/>
            <a:ext cx="1016000" cy="336550"/>
            <a:chOff x="571" y="1864"/>
            <a:chExt cx="781" cy="240"/>
          </a:xfrm>
        </p:grpSpPr>
        <p:pic>
          <p:nvPicPr>
            <p:cNvPr id="123996" name="Picture 92" descr="g5828c"/>
            <p:cNvPicPr>
              <a:picLocks noChangeAspect="1" noChangeArrowheads="1"/>
            </p:cNvPicPr>
            <p:nvPr/>
          </p:nvPicPr>
          <p:blipFill>
            <a:blip r:embed="rId11" cstate="print"/>
            <a:srcRect/>
            <a:stretch>
              <a:fillRect/>
            </a:stretch>
          </p:blipFill>
          <p:spPr bwMode="auto">
            <a:xfrm>
              <a:off x="584" y="1864"/>
              <a:ext cx="768" cy="240"/>
            </a:xfrm>
            <a:prstGeom prst="rect">
              <a:avLst/>
            </a:prstGeom>
            <a:noFill/>
          </p:spPr>
        </p:pic>
        <p:sp>
          <p:nvSpPr>
            <p:cNvPr id="123997" name="Text Box 93"/>
            <p:cNvSpPr txBox="1">
              <a:spLocks noChangeArrowheads="1"/>
            </p:cNvSpPr>
            <p:nvPr/>
          </p:nvSpPr>
          <p:spPr bwMode="auto">
            <a:xfrm>
              <a:off x="571" y="1935"/>
              <a:ext cx="775" cy="149"/>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SAM7S161</a:t>
              </a:r>
            </a:p>
          </p:txBody>
        </p:sp>
      </p:grpSp>
      <p:grpSp>
        <p:nvGrpSpPr>
          <p:cNvPr id="123998" name="Group 94"/>
          <p:cNvGrpSpPr>
            <a:grpSpLocks/>
          </p:cNvGrpSpPr>
          <p:nvPr/>
        </p:nvGrpSpPr>
        <p:grpSpPr bwMode="auto">
          <a:xfrm>
            <a:off x="1206500" y="5097463"/>
            <a:ext cx="1000125" cy="336550"/>
            <a:chOff x="584" y="1864"/>
            <a:chExt cx="768" cy="240"/>
          </a:xfrm>
        </p:grpSpPr>
        <p:pic>
          <p:nvPicPr>
            <p:cNvPr id="123999" name="Picture 95" descr="g5828c"/>
            <p:cNvPicPr>
              <a:picLocks noChangeAspect="1" noChangeArrowheads="1"/>
            </p:cNvPicPr>
            <p:nvPr/>
          </p:nvPicPr>
          <p:blipFill>
            <a:blip r:embed="rId10" cstate="print"/>
            <a:srcRect/>
            <a:stretch>
              <a:fillRect/>
            </a:stretch>
          </p:blipFill>
          <p:spPr bwMode="auto">
            <a:xfrm>
              <a:off x="584" y="1864"/>
              <a:ext cx="768" cy="240"/>
            </a:xfrm>
            <a:prstGeom prst="rect">
              <a:avLst/>
            </a:prstGeom>
            <a:noFill/>
          </p:spPr>
        </p:pic>
        <p:sp>
          <p:nvSpPr>
            <p:cNvPr id="124000" name="Text Box 96"/>
            <p:cNvSpPr txBox="1">
              <a:spLocks noChangeArrowheads="1"/>
            </p:cNvSpPr>
            <p:nvPr/>
          </p:nvSpPr>
          <p:spPr bwMode="auto">
            <a:xfrm>
              <a:off x="606" y="1935"/>
              <a:ext cx="705" cy="149"/>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1300" b="1">
                  <a:solidFill>
                    <a:schemeClr val="bg1"/>
                  </a:solidFill>
                </a:rPr>
                <a:t>SAM7S16</a:t>
              </a:r>
            </a:p>
          </p:txBody>
        </p:sp>
      </p:grpSp>
      <p:grpSp>
        <p:nvGrpSpPr>
          <p:cNvPr id="124001" name="Group 97"/>
          <p:cNvGrpSpPr>
            <a:grpSpLocks/>
          </p:cNvGrpSpPr>
          <p:nvPr/>
        </p:nvGrpSpPr>
        <p:grpSpPr bwMode="auto">
          <a:xfrm>
            <a:off x="6996113" y="1066800"/>
            <a:ext cx="1766887" cy="468313"/>
            <a:chOff x="1078" y="1123"/>
            <a:chExt cx="1231" cy="329"/>
          </a:xfrm>
        </p:grpSpPr>
        <p:pic>
          <p:nvPicPr>
            <p:cNvPr id="124002" name="Picture 98" descr="g5828c"/>
            <p:cNvPicPr>
              <a:picLocks noChangeAspect="1" noChangeArrowheads="1"/>
            </p:cNvPicPr>
            <p:nvPr/>
          </p:nvPicPr>
          <p:blipFill>
            <a:blip r:embed="rId12" cstate="print"/>
            <a:srcRect/>
            <a:stretch>
              <a:fillRect/>
            </a:stretch>
          </p:blipFill>
          <p:spPr bwMode="auto">
            <a:xfrm>
              <a:off x="1669" y="1123"/>
              <a:ext cx="581" cy="144"/>
            </a:xfrm>
            <a:prstGeom prst="rect">
              <a:avLst/>
            </a:prstGeom>
            <a:noFill/>
          </p:spPr>
        </p:pic>
        <p:sp>
          <p:nvSpPr>
            <p:cNvPr id="124003" name="Text Box 99"/>
            <p:cNvSpPr txBox="1">
              <a:spLocks noChangeArrowheads="1"/>
            </p:cNvSpPr>
            <p:nvPr/>
          </p:nvSpPr>
          <p:spPr bwMode="auto">
            <a:xfrm>
              <a:off x="1602" y="1160"/>
              <a:ext cx="707" cy="11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900" b="1">
                  <a:solidFill>
                    <a:schemeClr val="bg1"/>
                  </a:solidFill>
                </a:rPr>
                <a:t>In Development</a:t>
              </a:r>
            </a:p>
          </p:txBody>
        </p:sp>
        <p:pic>
          <p:nvPicPr>
            <p:cNvPr id="124004" name="Picture 100" descr="g5828"/>
            <p:cNvPicPr>
              <a:picLocks noChangeAspect="1" noChangeArrowheads="1"/>
            </p:cNvPicPr>
            <p:nvPr/>
          </p:nvPicPr>
          <p:blipFill>
            <a:blip r:embed="rId13" cstate="print"/>
            <a:srcRect/>
            <a:stretch>
              <a:fillRect/>
            </a:stretch>
          </p:blipFill>
          <p:spPr bwMode="auto">
            <a:xfrm>
              <a:off x="1078" y="1292"/>
              <a:ext cx="586" cy="141"/>
            </a:xfrm>
            <a:prstGeom prst="rect">
              <a:avLst/>
            </a:prstGeom>
            <a:noFill/>
          </p:spPr>
        </p:pic>
        <p:sp>
          <p:nvSpPr>
            <p:cNvPr id="124005" name="Text Box 101"/>
            <p:cNvSpPr txBox="1">
              <a:spLocks noChangeArrowheads="1"/>
            </p:cNvSpPr>
            <p:nvPr/>
          </p:nvSpPr>
          <p:spPr bwMode="auto">
            <a:xfrm>
              <a:off x="1206" y="1330"/>
              <a:ext cx="349" cy="119"/>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900" b="1">
                  <a:solidFill>
                    <a:schemeClr val="bg1"/>
                  </a:solidFill>
                </a:rPr>
                <a:t>In Fab</a:t>
              </a:r>
            </a:p>
          </p:txBody>
        </p:sp>
        <p:pic>
          <p:nvPicPr>
            <p:cNvPr id="124006" name="Picture 102" descr="g5828b"/>
            <p:cNvPicPr>
              <a:picLocks noChangeAspect="1" noChangeArrowheads="1"/>
            </p:cNvPicPr>
            <p:nvPr/>
          </p:nvPicPr>
          <p:blipFill>
            <a:blip r:embed="rId14" cstate="print"/>
            <a:srcRect/>
            <a:stretch>
              <a:fillRect/>
            </a:stretch>
          </p:blipFill>
          <p:spPr bwMode="auto">
            <a:xfrm>
              <a:off x="1669" y="1292"/>
              <a:ext cx="585" cy="148"/>
            </a:xfrm>
            <a:prstGeom prst="rect">
              <a:avLst/>
            </a:prstGeom>
            <a:noFill/>
          </p:spPr>
        </p:pic>
        <p:sp>
          <p:nvSpPr>
            <p:cNvPr id="124007" name="Text Box 103"/>
            <p:cNvSpPr txBox="1">
              <a:spLocks noChangeArrowheads="1"/>
            </p:cNvSpPr>
            <p:nvPr/>
          </p:nvSpPr>
          <p:spPr bwMode="auto">
            <a:xfrm>
              <a:off x="1744" y="1334"/>
              <a:ext cx="464" cy="11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900" b="1">
                  <a:solidFill>
                    <a:schemeClr val="bg1"/>
                  </a:solidFill>
                </a:rPr>
                <a:t>Available</a:t>
              </a:r>
            </a:p>
          </p:txBody>
        </p:sp>
        <p:pic>
          <p:nvPicPr>
            <p:cNvPr id="124008" name="Picture 104" descr="g5828dd"/>
            <p:cNvPicPr>
              <a:picLocks noChangeAspect="1" noChangeArrowheads="1"/>
            </p:cNvPicPr>
            <p:nvPr/>
          </p:nvPicPr>
          <p:blipFill>
            <a:blip r:embed="rId15" cstate="print"/>
            <a:srcRect/>
            <a:stretch>
              <a:fillRect/>
            </a:stretch>
          </p:blipFill>
          <p:spPr bwMode="auto">
            <a:xfrm>
              <a:off x="1078" y="1132"/>
              <a:ext cx="586" cy="137"/>
            </a:xfrm>
            <a:prstGeom prst="rect">
              <a:avLst/>
            </a:prstGeom>
            <a:noFill/>
          </p:spPr>
        </p:pic>
        <p:sp>
          <p:nvSpPr>
            <p:cNvPr id="124009" name="Text Box 105"/>
            <p:cNvSpPr txBox="1">
              <a:spLocks noChangeArrowheads="1"/>
            </p:cNvSpPr>
            <p:nvPr/>
          </p:nvSpPr>
          <p:spPr bwMode="auto">
            <a:xfrm>
              <a:off x="1172" y="1152"/>
              <a:ext cx="398" cy="118"/>
            </a:xfrm>
            <a:prstGeom prst="rect">
              <a:avLst/>
            </a:prstGeom>
            <a:noFill/>
            <a:ln w="12700">
              <a:noFill/>
              <a:miter lim="800000"/>
              <a:headEnd/>
              <a:tailEnd/>
            </a:ln>
            <a:effectLst/>
          </p:spPr>
          <p:txBody>
            <a:bodyPr wrap="none" lIns="82791" tIns="39596" rIns="82791" bIns="39596">
              <a:spAutoFit/>
            </a:bodyPr>
            <a:lstStyle/>
            <a:p>
              <a:pPr algn="ctr">
                <a:lnSpc>
                  <a:spcPct val="65000"/>
                </a:lnSpc>
                <a:spcBef>
                  <a:spcPct val="50000"/>
                </a:spcBef>
              </a:pPr>
              <a:r>
                <a:rPr lang="en-US" sz="900" b="1">
                  <a:solidFill>
                    <a:schemeClr val="bg1"/>
                  </a:solidFill>
                </a:rPr>
                <a:t>In Spec</a:t>
              </a:r>
            </a:p>
          </p:txBody>
        </p:sp>
      </p:grpSp>
      <p:sp>
        <p:nvSpPr>
          <p:cNvPr id="124010" name="Text Box 106"/>
          <p:cNvSpPr txBox="1">
            <a:spLocks noChangeArrowheads="1"/>
          </p:cNvSpPr>
          <p:nvPr/>
        </p:nvSpPr>
        <p:spPr bwMode="auto">
          <a:xfrm>
            <a:off x="2662238" y="4702175"/>
            <a:ext cx="2671762" cy="366713"/>
          </a:xfrm>
          <a:prstGeom prst="rect">
            <a:avLst/>
          </a:prstGeom>
          <a:noFill/>
          <a:ln w="12700">
            <a:noFill/>
            <a:miter lim="800000"/>
            <a:headEnd/>
            <a:tailEnd/>
          </a:ln>
          <a:effectLst/>
        </p:spPr>
        <p:txBody>
          <a:bodyPr wrap="none">
            <a:spAutoFit/>
          </a:bodyPr>
          <a:lstStyle/>
          <a:p>
            <a:pPr algn="r" eaLnBrk="0" hangingPunct="0"/>
            <a:r>
              <a:rPr lang="en-US" b="1" u="sng"/>
              <a:t>No QFN on SAM7S161</a:t>
            </a:r>
            <a:r>
              <a:rPr lang="en-US"/>
              <a:t>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3E18ECFB-FBFC-4FCF-81CD-DBC613539CF9}" type="slidenum">
              <a:rPr lang="en-US"/>
              <a:pPr/>
              <a:t>88</a:t>
            </a:fld>
            <a:endParaRPr lang="en-US"/>
          </a:p>
        </p:txBody>
      </p:sp>
      <p:sp>
        <p:nvSpPr>
          <p:cNvPr id="165890" name="Rectangle 2"/>
          <p:cNvSpPr>
            <a:spLocks noGrp="1" noChangeArrowheads="1"/>
          </p:cNvSpPr>
          <p:nvPr>
            <p:ph type="title"/>
          </p:nvPr>
        </p:nvSpPr>
        <p:spPr bwMode="auto">
          <a:xfrm>
            <a:off x="762000" y="198438"/>
            <a:ext cx="8229600" cy="563562"/>
          </a:xfrm>
          <a:noFill/>
          <a:ln>
            <a:miter lim="800000"/>
            <a:headEnd/>
            <a:tailEnd/>
          </a:ln>
        </p:spPr>
        <p:txBody>
          <a:bodyPr vert="horz" wrap="square" lIns="91440" tIns="45720" rIns="91440" bIns="45720" numCol="1" anchor="t" anchorCtr="0" compatLnSpc="1">
            <a:prstTxWarp prst="textNoShape">
              <a:avLst/>
            </a:prstTxWarp>
          </a:bodyPr>
          <a:lstStyle/>
          <a:p>
            <a:r>
              <a:rPr lang="en-US" sz="2800"/>
              <a:t>NỘI DUNG BÁO CÁO</a:t>
            </a:r>
          </a:p>
        </p:txBody>
      </p:sp>
      <p:sp>
        <p:nvSpPr>
          <p:cNvPr id="165891" name="Rectangle 3"/>
          <p:cNvSpPr>
            <a:spLocks noGrp="1" noChangeArrowheads="1"/>
          </p:cNvSpPr>
          <p:nvPr>
            <p:ph type="body" idx="1"/>
          </p:nvPr>
        </p:nvSpPr>
        <p:spPr>
          <a:xfrm>
            <a:off x="228600" y="1752600"/>
            <a:ext cx="7772400" cy="2971800"/>
          </a:xfrm>
        </p:spPr>
        <p:txBody>
          <a:bodyPr/>
          <a:lstStyle/>
          <a:p>
            <a:r>
              <a:rPr lang="en-US" sz="2800" b="1"/>
              <a:t>PHẦN 1:  GIỚI THIỆU HỌ VI XỬ LÝ ARM</a:t>
            </a:r>
          </a:p>
          <a:p>
            <a:r>
              <a:rPr lang="en-US" sz="2800" b="1"/>
              <a:t>PHẦN 2: VI XỬ LÝ ARM7TDMI</a:t>
            </a:r>
          </a:p>
          <a:p>
            <a:r>
              <a:rPr lang="en-US" sz="2800" b="1"/>
              <a:t>PHẦN 3: VI ĐIỀU KHIỂN AT91SAM7S256</a:t>
            </a:r>
          </a:p>
          <a:p>
            <a:r>
              <a:rPr lang="en-US" sz="2800" b="1">
                <a:solidFill>
                  <a:srgbClr val="FF3300"/>
                </a:solidFill>
              </a:rPr>
              <a:t>PHẦN 4: PHẦN CỨNG KIT AT91SAM7S256</a:t>
            </a:r>
          </a:p>
          <a:p>
            <a:r>
              <a:rPr lang="en-US" sz="2800" b="1"/>
              <a:t>PHẦN 5: CÁC CHƯƠNG TRÌNH MẦU</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FBA422AC-0F71-4732-A492-6E98BD26143B}" type="slidenum">
              <a:rPr lang="en-US"/>
              <a:pPr/>
              <a:t>89</a:t>
            </a:fld>
            <a:endParaRPr lang="en-US"/>
          </a:p>
        </p:txBody>
      </p:sp>
      <p:sp>
        <p:nvSpPr>
          <p:cNvPr id="187394" name="Rectangle 2"/>
          <p:cNvSpPr>
            <a:spLocks noGrp="1" noChangeArrowheads="1"/>
          </p:cNvSpPr>
          <p:nvPr>
            <p:ph type="title"/>
          </p:nvPr>
        </p:nvSpPr>
        <p:spPr bwMode="auto">
          <a:xfrm>
            <a:off x="762000" y="304800"/>
            <a:ext cx="8229600" cy="609600"/>
          </a:xfrm>
          <a:noFill/>
          <a:ln>
            <a:miter lim="800000"/>
            <a:headEnd/>
            <a:tailEnd/>
          </a:ln>
        </p:spPr>
        <p:txBody>
          <a:bodyPr vert="horz" wrap="square" lIns="91440" tIns="45720" rIns="91440" bIns="45720" numCol="1" anchor="t" anchorCtr="0" compatLnSpc="1">
            <a:prstTxWarp prst="textNoShape">
              <a:avLst/>
            </a:prstTxWarp>
          </a:bodyPr>
          <a:lstStyle/>
          <a:p>
            <a:r>
              <a:rPr lang="en-US"/>
              <a:t>ĐẶC TẢ PHẦN CỨNG</a:t>
            </a:r>
          </a:p>
        </p:txBody>
      </p:sp>
      <p:sp>
        <p:nvSpPr>
          <p:cNvPr id="187395" name="Rectangle 3"/>
          <p:cNvSpPr>
            <a:spLocks noGrp="1" noChangeArrowheads="1"/>
          </p:cNvSpPr>
          <p:nvPr>
            <p:ph type="body" idx="1"/>
          </p:nvPr>
        </p:nvSpPr>
        <p:spPr>
          <a:xfrm>
            <a:off x="381000" y="914400"/>
            <a:ext cx="8534400" cy="5181600"/>
          </a:xfrm>
        </p:spPr>
        <p:txBody>
          <a:bodyPr/>
          <a:lstStyle/>
          <a:p>
            <a:pPr algn="just">
              <a:lnSpc>
                <a:spcPct val="90000"/>
              </a:lnSpc>
            </a:pPr>
            <a:r>
              <a:rPr lang="en-US" sz="2800"/>
              <a:t>Vi xử lý : AT91SAM7S256, 256kByte Flash, 64kByte RAMUSB 2.0, RTT, 10 bit ADC 384 ksps, 2x UARTs, TWI (I2C), SPI, 3x 32bit TIMERS, 4x PWM, SSC, WDT, PDC (DMA) cho tất cả các ngoại vi, tốc độ tối đa 60MHz.</a:t>
            </a:r>
          </a:p>
          <a:p>
            <a:pPr algn="just">
              <a:lnSpc>
                <a:spcPct val="90000"/>
              </a:lnSpc>
            </a:pPr>
            <a:r>
              <a:rPr lang="en-US" sz="2800"/>
              <a:t>USB2.0 Full Speed.</a:t>
            </a:r>
          </a:p>
          <a:p>
            <a:pPr algn="just">
              <a:lnSpc>
                <a:spcPct val="90000"/>
              </a:lnSpc>
            </a:pPr>
            <a:r>
              <a:rPr lang="en-US" sz="2800"/>
              <a:t>2 Cổng RS232 hỗ trợ giao tiếp UART hoặc DBG.</a:t>
            </a:r>
          </a:p>
          <a:p>
            <a:pPr algn="just">
              <a:lnSpc>
                <a:spcPct val="90000"/>
              </a:lnSpc>
            </a:pPr>
            <a:r>
              <a:rPr lang="en-US" sz="2800"/>
              <a:t>1 cổng chuyển đổi USB2COM chuyên dụng hỗ trợ lập trình trên Laptop.</a:t>
            </a:r>
          </a:p>
          <a:p>
            <a:pPr algn="just">
              <a:lnSpc>
                <a:spcPct val="90000"/>
              </a:lnSpc>
            </a:pPr>
            <a:r>
              <a:rPr lang="en-US" sz="2800"/>
              <a:t>SD/MMC Socket.</a:t>
            </a:r>
          </a:p>
          <a:p>
            <a:pPr algn="just">
              <a:lnSpc>
                <a:spcPct val="90000"/>
              </a:lnSpc>
            </a:pPr>
            <a:r>
              <a:rPr lang="en-US" sz="2800"/>
              <a:t>2 nút bấm.</a:t>
            </a:r>
          </a:p>
          <a:p>
            <a:pPr algn="just">
              <a:lnSpc>
                <a:spcPct val="90000"/>
              </a:lnSpc>
            </a:pPr>
            <a:r>
              <a:rPr lang="en-US" sz="2800"/>
              <a:t>2 LED trạng thái.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A775E047-7971-4288-ABE6-CBDE2B56E4D3}" type="slidenum">
              <a:rPr lang="en-US"/>
              <a:pPr/>
              <a:t>9</a:t>
            </a:fld>
            <a:endParaRPr lang="en-US"/>
          </a:p>
        </p:txBody>
      </p:sp>
      <p:sp>
        <p:nvSpPr>
          <p:cNvPr id="15363" name="Rectangle 3"/>
          <p:cNvSpPr>
            <a:spLocks noGrp="1" noChangeArrowheads="1"/>
          </p:cNvSpPr>
          <p:nvPr>
            <p:ph type="body" idx="1"/>
          </p:nvPr>
        </p:nvSpPr>
        <p:spPr>
          <a:xfrm>
            <a:off x="304800" y="1066800"/>
            <a:ext cx="8534400" cy="4953000"/>
          </a:xfrm>
        </p:spPr>
        <p:txBody>
          <a:bodyPr/>
          <a:lstStyle/>
          <a:p>
            <a:pPr algn="just">
              <a:lnSpc>
                <a:spcPct val="90000"/>
              </a:lnSpc>
            </a:pPr>
            <a:r>
              <a:rPr lang="en-US" sz="2400"/>
              <a:t>Ngay cả Intel cũng thiết kế và quảng bá chip dựa trên lõi của ARM trong vài năm dưới thương hiệu XScale. </a:t>
            </a:r>
          </a:p>
          <a:p>
            <a:pPr algn="just">
              <a:lnSpc>
                <a:spcPct val="90000"/>
              </a:lnSpc>
            </a:pPr>
            <a:r>
              <a:rPr lang="en-US" sz="2400"/>
              <a:t>Có thể tìm thấy vi xử lý XScale trong thiết bị BlackBerry series 8000. </a:t>
            </a:r>
          </a:p>
          <a:p>
            <a:pPr algn="just">
              <a:lnSpc>
                <a:spcPct val="90000"/>
              </a:lnSpc>
            </a:pPr>
            <a:r>
              <a:rPr lang="en-US" sz="2400"/>
              <a:t>Nhưng sau đó Intel bán bộ phận XScale cho Marvell vào năm 2006 với lý do nó không đem lại lợi nhuận. Hai năm sau họ cho ra đời chip Atom.</a:t>
            </a:r>
          </a:p>
          <a:p>
            <a:pPr algn="just">
              <a:lnSpc>
                <a:spcPct val="90000"/>
              </a:lnSpc>
            </a:pPr>
            <a:r>
              <a:rPr lang="en-US" sz="2400"/>
              <a:t>Atom được Intel thiết kế từ đầu để có thể hoạt động tốt ở điện áp cực thấp. Dù vậy, các mẫu Atom đời đầu vẫn ngốn khá nhiều pin của smartphone. May mắn là khi thâm nhập vào netbook, Atom phát triển như tên lửa.</a:t>
            </a:r>
          </a:p>
          <a:p>
            <a:pPr algn="just">
              <a:lnSpc>
                <a:spcPct val="90000"/>
              </a:lnSpc>
            </a:pPr>
            <a:r>
              <a:rPr lang="en-US" sz="2400"/>
              <a:t> Nhưng khi thị trường netbook bắt đầu bão hoà, họ phải tính kế khác. </a:t>
            </a:r>
          </a:p>
          <a:p>
            <a:pPr algn="just">
              <a:lnSpc>
                <a:spcPct val="90000"/>
              </a:lnSpc>
            </a:pPr>
            <a:endParaRPr lang="en-US" sz="2400"/>
          </a:p>
        </p:txBody>
      </p:sp>
      <p:sp>
        <p:nvSpPr>
          <p:cNvPr id="15367" name="Rectangle 7"/>
          <p:cNvSpPr>
            <a:spLocks noGrp="1" noChangeArrowheads="1"/>
          </p:cNvSpPr>
          <p:nvPr>
            <p:ph type="title"/>
          </p:nvPr>
        </p:nvSpPr>
        <p:spPr bwMode="auto">
          <a:xfrm>
            <a:off x="838200" y="152400"/>
            <a:ext cx="8229600" cy="563563"/>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PMingLiU" pitchFamily="18" charset="-120"/>
              </a:rPr>
              <a:t>GIỚI THIỆU CHUNG VỀ HỌ VI XỬ LÝ ARM</a:t>
            </a:r>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D49D9DC8-84A3-406B-A177-0EDDD6D6E2F8}" type="slidenum">
              <a:rPr lang="en-US"/>
              <a:pPr/>
              <a:t>90</a:t>
            </a:fld>
            <a:endParaRPr lang="en-US"/>
          </a:p>
        </p:txBody>
      </p:sp>
      <p:sp>
        <p:nvSpPr>
          <p:cNvPr id="188419" name="Rectangle 3"/>
          <p:cNvSpPr>
            <a:spLocks noGrp="1" noChangeArrowheads="1"/>
          </p:cNvSpPr>
          <p:nvPr>
            <p:ph type="body" idx="1"/>
          </p:nvPr>
        </p:nvSpPr>
        <p:spPr/>
        <p:txBody>
          <a:bodyPr/>
          <a:lstStyle/>
          <a:p>
            <a:r>
              <a:rPr lang="en-US" sz="2800"/>
              <a:t>Thạch anh 18.432 Mhz.</a:t>
            </a:r>
          </a:p>
          <a:p>
            <a:r>
              <a:rPr lang="en-US" sz="2800"/>
              <a:t>Kết nối chuẩn JTAG 20 chân.</a:t>
            </a:r>
          </a:p>
          <a:p>
            <a:r>
              <a:rPr lang="en-US" sz="2800"/>
              <a:t>Hỗ trợ SAM-BA In System Programming (USB hoặc RS232).</a:t>
            </a:r>
          </a:p>
          <a:p>
            <a:r>
              <a:rPr lang="en-US" sz="2800"/>
              <a:t>Biến trở test ADC.</a:t>
            </a:r>
          </a:p>
          <a:p>
            <a:r>
              <a:rPr lang="en-US" sz="2800"/>
              <a:t>Header mở rộng cho tất cả các cổng vào ra.</a:t>
            </a:r>
          </a:p>
          <a:p>
            <a:r>
              <a:rPr lang="en-US" sz="2800"/>
              <a:t>Vùng Free Gird cho ứng dụng của người dùng.</a:t>
            </a:r>
          </a:p>
          <a:p>
            <a:r>
              <a:rPr lang="en-US" sz="2800"/>
              <a:t>Nguồn cấp từ cổng USB hoặc 9V DC ngoài.</a:t>
            </a:r>
          </a:p>
        </p:txBody>
      </p:sp>
      <p:sp>
        <p:nvSpPr>
          <p:cNvPr id="188420" name="Rectangle 4"/>
          <p:cNvSpPr>
            <a:spLocks noChangeArrowheads="1"/>
          </p:cNvSpPr>
          <p:nvPr/>
        </p:nvSpPr>
        <p:spPr bwMode="auto">
          <a:xfrm>
            <a:off x="762000" y="304800"/>
            <a:ext cx="8229600" cy="609600"/>
          </a:xfrm>
          <a:prstGeom prst="rect">
            <a:avLst/>
          </a:prstGeom>
          <a:noFill/>
          <a:ln w="9525">
            <a:noFill/>
            <a:miter lim="800000"/>
            <a:headEnd/>
            <a:tailEnd/>
          </a:ln>
          <a:effectLst/>
        </p:spPr>
        <p:txBody>
          <a:bodyPr/>
          <a:lstStyle/>
          <a:p>
            <a:pPr algn="ctr"/>
            <a:r>
              <a:rPr lang="en-US" sz="2400" b="1">
                <a:solidFill>
                  <a:schemeClr val="tx2"/>
                </a:solidFill>
              </a:rPr>
              <a:t>ĐẶC TẢ PHẦN CỨNG</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A1448323-DB7B-4310-A72C-F19749DD6C11}" type="slidenum">
              <a:rPr lang="en-US"/>
              <a:pPr/>
              <a:t>91</a:t>
            </a:fld>
            <a:endParaRPr lang="en-US"/>
          </a:p>
        </p:txBody>
      </p:sp>
      <p:sp>
        <p:nvSpPr>
          <p:cNvPr id="63490" name="Rectangle 2"/>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solidFill>
                  <a:srgbClr val="FF3300"/>
                </a:solidFill>
              </a:rPr>
              <a:t>PHẦN CỨNG KIT VI ĐIỀU KHIỂN AT91SAM7S256</a:t>
            </a:r>
          </a:p>
        </p:txBody>
      </p:sp>
      <p:pic>
        <p:nvPicPr>
          <p:cNvPr id="63500" name="Picture 12"/>
          <p:cNvPicPr>
            <a:picLocks noGrp="1" noChangeAspect="1" noChangeArrowheads="1"/>
          </p:cNvPicPr>
          <p:nvPr>
            <p:ph type="body" idx="1"/>
          </p:nvPr>
        </p:nvPicPr>
        <p:blipFill>
          <a:blip r:embed="rId2"/>
          <a:srcRect/>
          <a:stretch>
            <a:fillRect/>
          </a:stretch>
        </p:blipFill>
        <p:spPr>
          <a:xfrm>
            <a:off x="0" y="903288"/>
            <a:ext cx="9144000" cy="5308600"/>
          </a:xfrm>
          <a:noFill/>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4733EFD9-2768-4FE1-9D23-D4E22DB3138D}" type="slidenum">
              <a:rPr lang="en-US"/>
              <a:pPr/>
              <a:t>92</a:t>
            </a:fld>
            <a:endParaRPr lang="en-US"/>
          </a:p>
        </p:txBody>
      </p:sp>
      <p:sp>
        <p:nvSpPr>
          <p:cNvPr id="64517" name="Rectangle 5"/>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t>PHẦN CỨNG KIT VI ĐIỀU KHIỂN AT91SAM7S256</a:t>
            </a:r>
          </a:p>
        </p:txBody>
      </p:sp>
      <p:pic>
        <p:nvPicPr>
          <p:cNvPr id="64519" name="Picture 7"/>
          <p:cNvPicPr>
            <a:picLocks noGrp="1" noChangeAspect="1" noChangeArrowheads="1"/>
          </p:cNvPicPr>
          <p:nvPr>
            <p:ph type="body" idx="1"/>
          </p:nvPr>
        </p:nvPicPr>
        <p:blipFill>
          <a:blip r:embed="rId2"/>
          <a:srcRect/>
          <a:stretch>
            <a:fillRect/>
          </a:stretch>
        </p:blipFill>
        <p:spPr>
          <a:xfrm>
            <a:off x="0" y="2208213"/>
            <a:ext cx="9144000" cy="2454275"/>
          </a:xfrm>
          <a:noFill/>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210204BD-EA78-4C8F-AF6B-1453ECC7FD41}" type="slidenum">
              <a:rPr lang="en-US"/>
              <a:pPr/>
              <a:t>93</a:t>
            </a:fld>
            <a:endParaRPr lang="en-US"/>
          </a:p>
        </p:txBody>
      </p:sp>
      <p:sp>
        <p:nvSpPr>
          <p:cNvPr id="166915" name="Rectangle 3"/>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t>PHẦN CỨNG KIT VI ĐIỀU KHIỂN AT91SAM7S256</a:t>
            </a:r>
          </a:p>
        </p:txBody>
      </p:sp>
      <p:pic>
        <p:nvPicPr>
          <p:cNvPr id="166916" name="Picture 4"/>
          <p:cNvPicPr>
            <a:picLocks noGrp="1" noChangeAspect="1" noChangeArrowheads="1"/>
          </p:cNvPicPr>
          <p:nvPr>
            <p:ph type="body" idx="1"/>
          </p:nvPr>
        </p:nvPicPr>
        <p:blipFill>
          <a:blip r:embed="rId2"/>
          <a:srcRect/>
          <a:stretch>
            <a:fillRect/>
          </a:stretch>
        </p:blipFill>
        <p:spPr>
          <a:xfrm>
            <a:off x="1447800" y="990600"/>
            <a:ext cx="6400800" cy="5181600"/>
          </a:xfrm>
          <a:noFill/>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DBED0C80-AED7-42CD-A455-6F19FEBF61BB}" type="slidenum">
              <a:rPr lang="en-US"/>
              <a:pPr/>
              <a:t>94</a:t>
            </a:fld>
            <a:endParaRPr lang="en-US"/>
          </a:p>
        </p:txBody>
      </p:sp>
      <p:sp>
        <p:nvSpPr>
          <p:cNvPr id="167939" name="Rectangle 3"/>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t>PHẦN CỨNG KIT VI ĐIỀU KHIỂN AT91SAM7S256</a:t>
            </a:r>
          </a:p>
        </p:txBody>
      </p:sp>
      <p:pic>
        <p:nvPicPr>
          <p:cNvPr id="167940" name="Picture 4"/>
          <p:cNvPicPr>
            <a:picLocks noGrp="1" noChangeAspect="1" noChangeArrowheads="1"/>
          </p:cNvPicPr>
          <p:nvPr>
            <p:ph type="body" idx="1"/>
          </p:nvPr>
        </p:nvPicPr>
        <p:blipFill>
          <a:blip r:embed="rId2"/>
          <a:srcRect/>
          <a:stretch>
            <a:fillRect/>
          </a:stretch>
        </p:blipFill>
        <p:spPr>
          <a:xfrm>
            <a:off x="1295400" y="1131888"/>
            <a:ext cx="7010400" cy="4851400"/>
          </a:xfrm>
          <a:noFill/>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D289AD99-31D4-47C2-AD10-D95DFDD1CFAC}" type="slidenum">
              <a:rPr lang="en-US"/>
              <a:pPr/>
              <a:t>95</a:t>
            </a:fld>
            <a:endParaRPr lang="en-US"/>
          </a:p>
        </p:txBody>
      </p:sp>
      <p:sp>
        <p:nvSpPr>
          <p:cNvPr id="168963" name="Rectangle 3"/>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t>PHẦN CỨNG KIT VI ĐIỀU KHIỂN AT91SAM7S256</a:t>
            </a:r>
          </a:p>
        </p:txBody>
      </p:sp>
      <p:pic>
        <p:nvPicPr>
          <p:cNvPr id="168966" name="Picture 6"/>
          <p:cNvPicPr>
            <a:picLocks noGrp="1" noChangeAspect="1" noChangeArrowheads="1"/>
          </p:cNvPicPr>
          <p:nvPr>
            <p:ph type="body" idx="1"/>
          </p:nvPr>
        </p:nvPicPr>
        <p:blipFill>
          <a:blip r:embed="rId2"/>
          <a:srcRect/>
          <a:stretch>
            <a:fillRect/>
          </a:stretch>
        </p:blipFill>
        <p:spPr>
          <a:xfrm>
            <a:off x="1143000" y="1173163"/>
            <a:ext cx="7162800" cy="4648200"/>
          </a:xfrm>
          <a:noFill/>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E915A5AE-AF46-4E25-8D12-061AAC1FDD45}" type="slidenum">
              <a:rPr lang="en-US"/>
              <a:pPr/>
              <a:t>96</a:t>
            </a:fld>
            <a:endParaRPr lang="en-US"/>
          </a:p>
        </p:txBody>
      </p:sp>
      <p:sp>
        <p:nvSpPr>
          <p:cNvPr id="169987" name="Rectangle 3"/>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t>PHẦN CỨNG KIT VI ĐIỀU KHIỂN AT91SAM7S256</a:t>
            </a:r>
          </a:p>
        </p:txBody>
      </p:sp>
      <p:pic>
        <p:nvPicPr>
          <p:cNvPr id="169988" name="Picture 4"/>
          <p:cNvPicPr>
            <a:picLocks noGrp="1" noChangeAspect="1" noChangeArrowheads="1"/>
          </p:cNvPicPr>
          <p:nvPr>
            <p:ph type="body" idx="1"/>
          </p:nvPr>
        </p:nvPicPr>
        <p:blipFill>
          <a:blip r:embed="rId2"/>
          <a:srcRect/>
          <a:stretch>
            <a:fillRect/>
          </a:stretch>
        </p:blipFill>
        <p:spPr>
          <a:xfrm>
            <a:off x="533400" y="1209675"/>
            <a:ext cx="8074025" cy="4695825"/>
          </a:xfrm>
          <a:noFill/>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26E081F8-F62A-4A43-A5A8-A88F4F82822D}" type="slidenum">
              <a:rPr lang="en-US"/>
              <a:pPr/>
              <a:t>97</a:t>
            </a:fld>
            <a:endParaRPr lang="en-US"/>
          </a:p>
        </p:txBody>
      </p:sp>
      <p:sp>
        <p:nvSpPr>
          <p:cNvPr id="171011" name="Rectangle 3"/>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t>PHẦN CỨNG KIT VI ĐIỀU KHIỂN AT91SAM7S256</a:t>
            </a:r>
          </a:p>
        </p:txBody>
      </p:sp>
      <p:pic>
        <p:nvPicPr>
          <p:cNvPr id="171012" name="Picture 4"/>
          <p:cNvPicPr>
            <a:picLocks noGrp="1" noChangeAspect="1" noChangeArrowheads="1"/>
          </p:cNvPicPr>
          <p:nvPr>
            <p:ph type="body" idx="1"/>
          </p:nvPr>
        </p:nvPicPr>
        <p:blipFill>
          <a:blip r:embed="rId2"/>
          <a:srcRect/>
          <a:stretch>
            <a:fillRect/>
          </a:stretch>
        </p:blipFill>
        <p:spPr>
          <a:xfrm>
            <a:off x="1371600" y="1012825"/>
            <a:ext cx="6400800" cy="5089525"/>
          </a:xfrm>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517E2852-E65E-4EFC-932B-74D28362490D}" type="slidenum">
              <a:rPr lang="en-US"/>
              <a:pPr/>
              <a:t>98</a:t>
            </a:fld>
            <a:endParaRPr lang="en-US"/>
          </a:p>
        </p:txBody>
      </p:sp>
      <p:sp>
        <p:nvSpPr>
          <p:cNvPr id="172035" name="Rectangle 3"/>
          <p:cNvSpPr>
            <a:spLocks noGrp="1" noChangeArrowheads="1"/>
          </p:cNvSpPr>
          <p:nvPr>
            <p:ph type="title"/>
          </p:nvPr>
        </p:nvSpPr>
        <p:spPr bwMode="auto">
          <a:xfrm>
            <a:off x="685800" y="228600"/>
            <a:ext cx="8229600" cy="487363"/>
          </a:xfrm>
          <a:noFill/>
          <a:ln>
            <a:miter lim="800000"/>
            <a:headEnd/>
            <a:tailEnd/>
          </a:ln>
        </p:spPr>
        <p:txBody>
          <a:bodyPr vert="horz" wrap="square" lIns="91440" tIns="45720" rIns="91440" bIns="45720" numCol="1" anchor="t" anchorCtr="0" compatLnSpc="1">
            <a:prstTxWarp prst="textNoShape">
              <a:avLst/>
            </a:prstTxWarp>
          </a:bodyPr>
          <a:lstStyle/>
          <a:p>
            <a:r>
              <a:rPr lang="en-US"/>
              <a:t>PHẦN CỨNG KIT VI ĐIỀU KHIỂN AT91SAM7S256</a:t>
            </a:r>
          </a:p>
        </p:txBody>
      </p:sp>
      <p:pic>
        <p:nvPicPr>
          <p:cNvPr id="172036" name="Picture 4"/>
          <p:cNvPicPr>
            <a:picLocks noGrp="1" noChangeAspect="1" noChangeArrowheads="1"/>
          </p:cNvPicPr>
          <p:nvPr>
            <p:ph type="body" idx="1"/>
          </p:nvPr>
        </p:nvPicPr>
        <p:blipFill>
          <a:blip r:embed="rId2"/>
          <a:srcRect/>
          <a:stretch>
            <a:fillRect/>
          </a:stretch>
        </p:blipFill>
        <p:spPr>
          <a:xfrm>
            <a:off x="228600" y="1428750"/>
            <a:ext cx="8686800" cy="4210050"/>
          </a:xfrm>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www.ptit.edu.vn</a:t>
            </a:r>
          </a:p>
          <a:p>
            <a:r>
              <a:rPr lang="en-US"/>
              <a:t>ĐỀ TÀI: KIT ARM	</a:t>
            </a:r>
          </a:p>
        </p:txBody>
      </p:sp>
      <p:sp>
        <p:nvSpPr>
          <p:cNvPr id="5" name="Footer Placeholder 4"/>
          <p:cNvSpPr>
            <a:spLocks noGrp="1"/>
          </p:cNvSpPr>
          <p:nvPr>
            <p:ph type="ftr" sz="quarter" idx="11"/>
          </p:nvPr>
        </p:nvSpPr>
        <p:spPr/>
        <p:txBody>
          <a:bodyPr/>
          <a:lstStyle/>
          <a:p>
            <a:r>
              <a:rPr lang="en-US"/>
              <a:t>GIẢNG VIÊN: THS. PHẠM THẾ DUY</a:t>
            </a:r>
          </a:p>
          <a:p>
            <a:r>
              <a:rPr lang="en-US"/>
              <a:t>BỘ MÔN: ĐIỀU KHIỂN VÀ XỬ LÝ TÍN HIỆU</a:t>
            </a:r>
          </a:p>
        </p:txBody>
      </p:sp>
      <p:sp>
        <p:nvSpPr>
          <p:cNvPr id="6" name="Slide Number Placeholder 5"/>
          <p:cNvSpPr>
            <a:spLocks noGrp="1"/>
          </p:cNvSpPr>
          <p:nvPr>
            <p:ph type="sldNum" sz="quarter" idx="12"/>
          </p:nvPr>
        </p:nvSpPr>
        <p:spPr/>
        <p:txBody>
          <a:bodyPr/>
          <a:lstStyle/>
          <a:p>
            <a:r>
              <a:rPr lang="en-US"/>
              <a:t>Trang: </a:t>
            </a:r>
            <a:fld id="{B264641C-91BF-4936-8ED5-A74999A215BB}" type="slidenum">
              <a:rPr lang="en-US"/>
              <a:pPr/>
              <a:t>99</a:t>
            </a:fld>
            <a:endParaRPr lang="en-US"/>
          </a:p>
        </p:txBody>
      </p:sp>
      <p:sp>
        <p:nvSpPr>
          <p:cNvPr id="200706" name="Rectangle 2"/>
          <p:cNvSpPr>
            <a:spLocks noGrp="1" noChangeArrowheads="1"/>
          </p:cNvSpPr>
          <p:nvPr>
            <p:ph type="title"/>
          </p:nvPr>
        </p:nvSpPr>
        <p:spPr bwMode="auto">
          <a:xfrm>
            <a:off x="762000" y="198438"/>
            <a:ext cx="8229600" cy="563562"/>
          </a:xfrm>
          <a:noFill/>
          <a:ln>
            <a:miter lim="800000"/>
            <a:headEnd/>
            <a:tailEnd/>
          </a:ln>
        </p:spPr>
        <p:txBody>
          <a:bodyPr vert="horz" wrap="square" lIns="91440" tIns="45720" rIns="91440" bIns="45720" numCol="1" anchor="t" anchorCtr="0" compatLnSpc="1">
            <a:prstTxWarp prst="textNoShape">
              <a:avLst/>
            </a:prstTxWarp>
          </a:bodyPr>
          <a:lstStyle/>
          <a:p>
            <a:r>
              <a:rPr lang="en-US" sz="2800" dirty="0" smtClean="0"/>
              <a:t>NỘI DUNG CHƯƠNG 2</a:t>
            </a:r>
            <a:endParaRPr lang="en-US" sz="2800" dirty="0"/>
          </a:p>
        </p:txBody>
      </p:sp>
      <p:sp>
        <p:nvSpPr>
          <p:cNvPr id="200707" name="Rectangle 3"/>
          <p:cNvSpPr>
            <a:spLocks noGrp="1" noChangeArrowheads="1"/>
          </p:cNvSpPr>
          <p:nvPr>
            <p:ph type="body" idx="1"/>
          </p:nvPr>
        </p:nvSpPr>
        <p:spPr>
          <a:xfrm>
            <a:off x="228600" y="1752600"/>
            <a:ext cx="7772400" cy="2971800"/>
          </a:xfrm>
        </p:spPr>
        <p:txBody>
          <a:bodyPr/>
          <a:lstStyle/>
          <a:p>
            <a:r>
              <a:rPr lang="en-US" sz="2800" b="1"/>
              <a:t>PHẦN 1:  GIỚI THIỆU HỌ VI XỬ LÝ ARM</a:t>
            </a:r>
          </a:p>
          <a:p>
            <a:r>
              <a:rPr lang="en-US" sz="2800" b="1"/>
              <a:t>PHẦN 2: VI XỬ LÝ ARM7TDMI</a:t>
            </a:r>
          </a:p>
          <a:p>
            <a:r>
              <a:rPr lang="en-US" sz="2800" b="1"/>
              <a:t>PHẦN 3: VI ĐIỀU KHIỂN AT91SAM7S256</a:t>
            </a:r>
          </a:p>
          <a:p>
            <a:r>
              <a:rPr lang="en-US" sz="2800" b="1"/>
              <a:t>PHẦN 4: PHẦN CỨNG KIT AT91SAM7S256</a:t>
            </a:r>
          </a:p>
          <a:p>
            <a:r>
              <a:rPr lang="en-US" sz="2800" b="1">
                <a:solidFill>
                  <a:srgbClr val="FF3300"/>
                </a:solidFill>
              </a:rPr>
              <a:t>PHẦN 5: CÁC CHƯƠNG TRÌNH MẦU</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TemplateTuDong">
  <a:themeElements>
    <a:clrScheme name="1_TemplateTuDo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TemplateTuDo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TemplateTuDo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emplateTuDo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emplateTuDo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emplateTuDo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emplateTuDo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emplateTuDo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emplateTuDo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emplateTuDo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emplateTuDo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emplateTuDo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emplateTuDo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emplateTuDo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Template_DeTai</Template>
  <TotalTime>8262</TotalTime>
  <Words>10063</Words>
  <Application>Microsoft Office PowerPoint</Application>
  <PresentationFormat>On-screen Show (4:3)</PresentationFormat>
  <Paragraphs>1317</Paragraphs>
  <Slides>100</Slides>
  <Notes>21</Notes>
  <HiddenSlides>0</HiddenSlides>
  <MMClips>0</MMClips>
  <ScaleCrop>false</ScaleCrop>
  <HeadingPairs>
    <vt:vector size="6" baseType="variant">
      <vt:variant>
        <vt:lpstr>Theme</vt:lpstr>
      </vt:variant>
      <vt:variant>
        <vt:i4>1</vt:i4>
      </vt:variant>
      <vt:variant>
        <vt:lpstr>Embedded OLE Servers</vt:lpstr>
      </vt:variant>
      <vt:variant>
        <vt:i4>5</vt:i4>
      </vt:variant>
      <vt:variant>
        <vt:lpstr>Slide Titles</vt:lpstr>
      </vt:variant>
      <vt:variant>
        <vt:i4>100</vt:i4>
      </vt:variant>
    </vt:vector>
  </HeadingPairs>
  <TitlesOfParts>
    <vt:vector size="106" baseType="lpstr">
      <vt:lpstr>1_TemplateTuDong</vt:lpstr>
      <vt:lpstr>Photo Editor Photo</vt:lpstr>
      <vt:lpstr>Document</vt:lpstr>
      <vt:lpstr>Image Bitmap</vt:lpstr>
      <vt:lpstr>Worksheet</vt:lpstr>
      <vt:lpstr>VISIO</vt:lpstr>
      <vt:lpstr>HỌC VIỆN CÔNG NGHỆ BƯU CHÍNH VIỄN THÔNG KHOA: KỸ THUẬT ĐIỆN TỬ 2</vt:lpstr>
      <vt:lpstr>NỘI DUNG CHƯƠNG 2</vt:lpstr>
      <vt:lpstr>NỘI DUNG CHƯƠNG 2</vt:lpstr>
      <vt:lpstr>NỘI DUNG CHƯƠNG 2</vt:lpstr>
      <vt:lpstr>GIỚI THIỆU CHUNG VỀ HỌ VI XỬ LÝ ARM</vt:lpstr>
      <vt:lpstr>GIỚI THIỆU CHUNG VỀ HỌ VI XỬ LÝ ARM</vt:lpstr>
      <vt:lpstr>GIỚI THIỆU CHUNG VỀ HỌ VI XỬ LÝ ARM</vt:lpstr>
      <vt:lpstr>GIỚI THIỆU CHUNG VỀ HỌ VI XỬ LÝ ARM</vt:lpstr>
      <vt:lpstr>GIỚI THIỆU CHUNG VỀ HỌ VI XỬ LÝ ARM</vt:lpstr>
      <vt:lpstr>GIỚI THIỆU CHUNG VỀ HỌ VI XỬ LÝ ARM</vt:lpstr>
      <vt:lpstr>GIỚI THIỆU CHUNG VỀ HỌ VI XỬ LÝ ARM</vt:lpstr>
      <vt:lpstr>NỘI DUNG CHƯƠNG 2</vt:lpstr>
      <vt:lpstr>CÁC THẾ HỆ VI XỬ LÝ ARM</vt:lpstr>
      <vt:lpstr>CÁC THẾ HỆ VI XỬ LÝ ARM</vt:lpstr>
      <vt:lpstr>CÁC THẾ HỆ VI XỬ LÝ ARM</vt:lpstr>
      <vt:lpstr>CÁC THẾ HỆ VI XỬ LÝ ARM</vt:lpstr>
      <vt:lpstr>CÁC THẾ HỆ VI XỬ LÝ ARM</vt:lpstr>
      <vt:lpstr>CÁC THẾ HỆ VI XỬ LÝ ARM</vt:lpstr>
      <vt:lpstr>CÁC THẾ HỆ VI XỬ LÝ ARM</vt:lpstr>
      <vt:lpstr>CÁC THẾ HỆ VI XỬ LÝ ARM</vt:lpstr>
      <vt:lpstr>Slide 21</vt:lpstr>
      <vt:lpstr>CÁC THẾ HỆ VI XỬ LÝ ARM</vt:lpstr>
      <vt:lpstr>CÁC THẾ HỆ VI XỬ LÝ ARM</vt:lpstr>
      <vt:lpstr>        </vt:lpstr>
      <vt:lpstr>CÁC THẾ HỆ VI XỬ LÝ ARM</vt:lpstr>
      <vt:lpstr>NỘI DUNG CHƯƠNG 2</vt:lpstr>
      <vt:lpstr>NỘI DUNG CHƯƠNG 2</vt:lpstr>
      <vt:lpstr>VI XỬ LÝ ARM7TDMI</vt:lpstr>
      <vt:lpstr>VI XỬ LÝ ARM7TDMI</vt:lpstr>
      <vt:lpstr>VI XỬ LÝ ARM7TDMI</vt:lpstr>
      <vt:lpstr>VI XỬ LÝ ARM7TDMI</vt:lpstr>
      <vt:lpstr>Slide 32</vt:lpstr>
      <vt:lpstr>VI XỬ LÝ ARM7TDMI</vt:lpstr>
      <vt:lpstr>VI XỬ LÝ ARM7TDMI</vt:lpstr>
      <vt:lpstr>VI XỬ LÝ ARM7TDMI</vt:lpstr>
      <vt:lpstr>VI XỬ LÝ ARM7TDMI</vt:lpstr>
      <vt:lpstr>VI XỬ LÝ ARM7TDMI</vt:lpstr>
      <vt:lpstr>VI XỬ LÝ ARM7TDMI</vt:lpstr>
      <vt:lpstr>VI XỬ LÝ ARM7TDMI</vt:lpstr>
      <vt:lpstr>VI XỬ LÝ ARM7TDMI</vt:lpstr>
      <vt:lpstr>VI XỬ LÝ ARM7TDMI</vt:lpstr>
      <vt:lpstr>VI XỬ LÝ ARM7TDMI</vt:lpstr>
      <vt:lpstr>VI XỬ LÝ ARM7TDMI</vt:lpstr>
      <vt:lpstr>VI XỬ LÝ ARM7TDMI</vt:lpstr>
      <vt:lpstr>VI XỬ LÝ ARM7TDMI</vt:lpstr>
      <vt:lpstr>VI XỬ LÝ ARM7TDMI</vt:lpstr>
      <vt:lpstr>ARM Instruction Set</vt:lpstr>
      <vt:lpstr>Các bit điều kiện - Condition Field (1/2)</vt:lpstr>
      <vt:lpstr>Condition Field (2/2)</vt:lpstr>
      <vt:lpstr>Branch Instructions (1/2)</vt:lpstr>
      <vt:lpstr>Branch Instructions (2/2)</vt:lpstr>
      <vt:lpstr>Data Processing (1/2)</vt:lpstr>
      <vt:lpstr>Data Processing (2/2)</vt:lpstr>
      <vt:lpstr>Multiply Instructions (1/2)</vt:lpstr>
      <vt:lpstr>Multiply Instructions (2/2)</vt:lpstr>
      <vt:lpstr>Load and Store Instructions (1/2)</vt:lpstr>
      <vt:lpstr>Load and Store Instructions (2/2)</vt:lpstr>
      <vt:lpstr>SWI : Software Interrupt</vt:lpstr>
      <vt:lpstr>VI XỬ LÝ ARM7TDMI</vt:lpstr>
      <vt:lpstr>Tổng kết - Summary</vt:lpstr>
      <vt:lpstr>Tập lệnh THUMP được thực hiện như thế nào? How Does Thumb Work ?</vt:lpstr>
      <vt:lpstr>Nén tập lệnh ARM thành tập lệnh Thump  Thumb Instruction Set Decompression</vt:lpstr>
      <vt:lpstr>Các lệnh rẽ nhánh - Branch Instructions</vt:lpstr>
      <vt:lpstr>Các lệnh xử lý dữ liệu Data Processing Instructions</vt:lpstr>
      <vt:lpstr>Các lệnh di chuyển dữ liệu Load and Store Register Instructions</vt:lpstr>
      <vt:lpstr>Các lệnh nạp chứa nhiều giá trị Load and Store Multiple Instructions</vt:lpstr>
      <vt:lpstr>VI XỬ LÝ ARM7TDMI</vt:lpstr>
      <vt:lpstr>Kích thức chương trình</vt:lpstr>
      <vt:lpstr>Hiệu suất chương trình theo kích thước bộ nhớ</vt:lpstr>
      <vt:lpstr>Lợi điểm của tập lệnh ARM Arm Instruction Set Advantages</vt:lpstr>
      <vt:lpstr>Các lợi điểm của tập lệnh THUMP Thumb Instruction Set Advantages</vt:lpstr>
      <vt:lpstr>NỘI DUNG CHƯƠNG 2</vt:lpstr>
      <vt:lpstr>ATMEL Flash based  32-bit Microcontrollers AT91SAM7</vt:lpstr>
      <vt:lpstr>Chiến lược sản phẩm ARM của Atmel ARM - Product Strategy</vt:lpstr>
      <vt:lpstr>Hỗ trợ cao cho các ứng dụng Only available performance counts</vt:lpstr>
      <vt:lpstr>Sơ đồ khối SAM7S</vt:lpstr>
      <vt:lpstr>Các tính năng của AT91SAM7S256</vt:lpstr>
      <vt:lpstr>Các tính năng của AT91SAM7S256</vt:lpstr>
      <vt:lpstr>Các tính năng của AT91SAM7S256</vt:lpstr>
      <vt:lpstr>Các tính năng của AT91SAM7S256</vt:lpstr>
      <vt:lpstr>Các tính năng của AT91SAM7S256</vt:lpstr>
      <vt:lpstr>Các tính năng của AT91SAM7S256</vt:lpstr>
      <vt:lpstr>Tăng hiệu quả truyền dữ liệu nối tiếp của PDC</vt:lpstr>
      <vt:lpstr>SAM7      – Extensive Connectivity!</vt:lpstr>
      <vt:lpstr>SAM7SE – Extends SAM7S’s capabilities</vt:lpstr>
      <vt:lpstr>SAM7L Chuyển đổi các chế độ nguồn thấp</vt:lpstr>
      <vt:lpstr>ARM – Các loại SAM7</vt:lpstr>
      <vt:lpstr>NỘI DUNG BÁO CÁO</vt:lpstr>
      <vt:lpstr>ĐẶC TẢ PHẦN CỨNG</vt:lpstr>
      <vt:lpstr>Slide 90</vt:lpstr>
      <vt:lpstr>PHẦN CỨNG KIT VI ĐIỀU KHIỂN AT91SAM7S256</vt:lpstr>
      <vt:lpstr>PHẦN CỨNG KIT VI ĐIỀU KHIỂN AT91SAM7S256</vt:lpstr>
      <vt:lpstr>PHẦN CỨNG KIT VI ĐIỀU KHIỂN AT91SAM7S256</vt:lpstr>
      <vt:lpstr>PHẦN CỨNG KIT VI ĐIỀU KHIỂN AT91SAM7S256</vt:lpstr>
      <vt:lpstr>PHẦN CỨNG KIT VI ĐIỀU KHIỂN AT91SAM7S256</vt:lpstr>
      <vt:lpstr>PHẦN CỨNG KIT VI ĐIỀU KHIỂN AT91SAM7S256</vt:lpstr>
      <vt:lpstr>PHẦN CỨNG KIT VI ĐIỀU KHIỂN AT91SAM7S256</vt:lpstr>
      <vt:lpstr>PHẦN CỨNG KIT VI ĐIỀU KHIỂN AT91SAM7S256</vt:lpstr>
      <vt:lpstr>NỘI DUNG CHƯƠNG 2</vt:lpstr>
      <vt:lpstr>PHẦN 5: CÁC CHƯƠNG TRÌNH MẦU</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HỌC VIỆN CÔNG NGHỆ BƯU CHÍNH VIỄN THÔNG KHOA: KỸ THUẬT ĐIỆN TỬ 2</dc:title>
  <dc:creator>User</dc:creator>
  <cp:lastModifiedBy>Admin</cp:lastModifiedBy>
  <cp:revision>257</cp:revision>
  <dcterms:created xsi:type="dcterms:W3CDTF">2010-11-27T03:53:09Z</dcterms:created>
  <dcterms:modified xsi:type="dcterms:W3CDTF">2013-09-23T01:37:58Z</dcterms:modified>
</cp:coreProperties>
</file>